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0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70" r:id="rId10"/>
    <p:sldId id="264" r:id="rId11"/>
    <p:sldId id="266" r:id="rId12"/>
    <p:sldId id="267" r:id="rId13"/>
    <p:sldId id="268" r:id="rId14"/>
    <p:sldId id="269" r:id="rId15"/>
    <p:sldId id="271" r:id="rId16"/>
    <p:sldId id="274" r:id="rId17"/>
    <p:sldId id="272" r:id="rId18"/>
    <p:sldId id="273" r:id="rId19"/>
    <p:sldId id="276" r:id="rId20"/>
    <p:sldId id="275" r:id="rId21"/>
    <p:sldId id="277" r:id="rId22"/>
    <p:sldId id="278" r:id="rId23"/>
    <p:sldId id="282" r:id="rId24"/>
    <p:sldId id="283" r:id="rId25"/>
    <p:sldId id="284" r:id="rId26"/>
    <p:sldId id="285" r:id="rId27"/>
    <p:sldId id="281" r:id="rId28"/>
    <p:sldId id="298" r:id="rId29"/>
    <p:sldId id="287" r:id="rId30"/>
    <p:sldId id="288" r:id="rId31"/>
    <p:sldId id="297" r:id="rId32"/>
    <p:sldId id="286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10" r:id="rId45"/>
    <p:sldId id="279" r:id="rId46"/>
    <p:sldId id="311" r:id="rId47"/>
    <p:sldId id="280" r:id="rId48"/>
    <p:sldId id="312" r:id="rId49"/>
    <p:sldId id="313" r:id="rId50"/>
    <p:sldId id="314" r:id="rId51"/>
    <p:sldId id="315" r:id="rId52"/>
    <p:sldId id="289" r:id="rId53"/>
    <p:sldId id="290" r:id="rId54"/>
    <p:sldId id="291" r:id="rId55"/>
    <p:sldId id="320" r:id="rId56"/>
    <p:sldId id="322" r:id="rId57"/>
    <p:sldId id="323" r:id="rId58"/>
    <p:sldId id="324" r:id="rId59"/>
    <p:sldId id="325" r:id="rId60"/>
    <p:sldId id="326" r:id="rId61"/>
    <p:sldId id="292" r:id="rId62"/>
    <p:sldId id="293" r:id="rId63"/>
    <p:sldId id="294" r:id="rId64"/>
    <p:sldId id="327" r:id="rId65"/>
    <p:sldId id="328" r:id="rId66"/>
    <p:sldId id="329" r:id="rId67"/>
    <p:sldId id="330" r:id="rId68"/>
    <p:sldId id="331" r:id="rId69"/>
    <p:sldId id="332" r:id="rId70"/>
    <p:sldId id="333" r:id="rId71"/>
    <p:sldId id="335" r:id="rId72"/>
    <p:sldId id="336" r:id="rId73"/>
    <p:sldId id="337" r:id="rId74"/>
    <p:sldId id="338" r:id="rId75"/>
    <p:sldId id="321" r:id="rId76"/>
    <p:sldId id="339" r:id="rId77"/>
    <p:sldId id="340" r:id="rId78"/>
    <p:sldId id="341" r:id="rId79"/>
    <p:sldId id="342" r:id="rId80"/>
    <p:sldId id="343" r:id="rId81"/>
    <p:sldId id="344" r:id="rId82"/>
    <p:sldId id="345" r:id="rId83"/>
    <p:sldId id="346" r:id="rId84"/>
    <p:sldId id="347" r:id="rId85"/>
    <p:sldId id="348" r:id="rId86"/>
    <p:sldId id="349" r:id="rId87"/>
    <p:sldId id="350" r:id="rId88"/>
    <p:sldId id="351" r:id="rId89"/>
    <p:sldId id="352" r:id="rId90"/>
    <p:sldId id="353" r:id="rId91"/>
    <p:sldId id="354" r:id="rId92"/>
    <p:sldId id="355" r:id="rId93"/>
    <p:sldId id="356" r:id="rId94"/>
    <p:sldId id="357" r:id="rId95"/>
    <p:sldId id="358" r:id="rId96"/>
    <p:sldId id="359" r:id="rId97"/>
    <p:sldId id="360" r:id="rId98"/>
    <p:sldId id="361" r:id="rId99"/>
    <p:sldId id="362" r:id="rId100"/>
    <p:sldId id="363" r:id="rId101"/>
    <p:sldId id="364" r:id="rId102"/>
    <p:sldId id="368" r:id="rId103"/>
    <p:sldId id="334" r:id="rId104"/>
    <p:sldId id="369" r:id="rId105"/>
    <p:sldId id="370" r:id="rId106"/>
    <p:sldId id="371" r:id="rId107"/>
    <p:sldId id="372" r:id="rId108"/>
    <p:sldId id="373" r:id="rId109"/>
    <p:sldId id="374" r:id="rId110"/>
    <p:sldId id="375" r:id="rId111"/>
    <p:sldId id="376" r:id="rId112"/>
    <p:sldId id="377" r:id="rId113"/>
    <p:sldId id="378" r:id="rId114"/>
    <p:sldId id="379" r:id="rId115"/>
    <p:sldId id="380" r:id="rId116"/>
    <p:sldId id="381" r:id="rId117"/>
    <p:sldId id="382" r:id="rId118"/>
    <p:sldId id="383" r:id="rId119"/>
    <p:sldId id="384" r:id="rId120"/>
    <p:sldId id="385" r:id="rId121"/>
    <p:sldId id="386" r:id="rId122"/>
    <p:sldId id="387" r:id="rId123"/>
    <p:sldId id="388" r:id="rId124"/>
    <p:sldId id="389" r:id="rId125"/>
    <p:sldId id="390" r:id="rId126"/>
    <p:sldId id="391" r:id="rId127"/>
    <p:sldId id="392" r:id="rId128"/>
    <p:sldId id="393" r:id="rId129"/>
    <p:sldId id="394" r:id="rId130"/>
    <p:sldId id="395" r:id="rId131"/>
    <p:sldId id="396" r:id="rId132"/>
    <p:sldId id="397" r:id="rId133"/>
    <p:sldId id="402" r:id="rId134"/>
    <p:sldId id="403" r:id="rId135"/>
    <p:sldId id="404" r:id="rId136"/>
    <p:sldId id="405" r:id="rId137"/>
    <p:sldId id="406" r:id="rId138"/>
    <p:sldId id="407" r:id="rId139"/>
    <p:sldId id="408" r:id="rId140"/>
    <p:sldId id="409" r:id="rId141"/>
    <p:sldId id="410" r:id="rId142"/>
    <p:sldId id="411" r:id="rId143"/>
    <p:sldId id="412" r:id="rId144"/>
    <p:sldId id="413" r:id="rId145"/>
    <p:sldId id="414" r:id="rId146"/>
    <p:sldId id="415" r:id="rId147"/>
    <p:sldId id="416" r:id="rId148"/>
    <p:sldId id="417" r:id="rId149"/>
    <p:sldId id="418" r:id="rId150"/>
    <p:sldId id="419" r:id="rId151"/>
    <p:sldId id="420" r:id="rId152"/>
    <p:sldId id="421" r:id="rId153"/>
    <p:sldId id="426" r:id="rId154"/>
    <p:sldId id="427" r:id="rId155"/>
    <p:sldId id="428" r:id="rId156"/>
    <p:sldId id="429" r:id="rId157"/>
    <p:sldId id="430" r:id="rId158"/>
    <p:sldId id="431" r:id="rId159"/>
    <p:sldId id="432" r:id="rId160"/>
    <p:sldId id="433" r:id="rId161"/>
    <p:sldId id="434" r:id="rId162"/>
    <p:sldId id="435" r:id="rId163"/>
    <p:sldId id="436" r:id="rId164"/>
    <p:sldId id="437" r:id="rId165"/>
    <p:sldId id="438" r:id="rId166"/>
    <p:sldId id="439" r:id="rId167"/>
    <p:sldId id="440" r:id="rId168"/>
    <p:sldId id="441" r:id="rId169"/>
    <p:sldId id="442" r:id="rId170"/>
    <p:sldId id="443" r:id="rId171"/>
    <p:sldId id="444" r:id="rId172"/>
    <p:sldId id="445" r:id="rId173"/>
    <p:sldId id="446" r:id="rId174"/>
    <p:sldId id="447" r:id="rId175"/>
    <p:sldId id="448" r:id="rId176"/>
    <p:sldId id="449" r:id="rId177"/>
    <p:sldId id="450" r:id="rId178"/>
    <p:sldId id="451" r:id="rId179"/>
    <p:sldId id="452" r:id="rId180"/>
    <p:sldId id="453" r:id="rId181"/>
    <p:sldId id="454" r:id="rId182"/>
    <p:sldId id="455" r:id="rId183"/>
    <p:sldId id="456" r:id="rId184"/>
    <p:sldId id="457" r:id="rId185"/>
    <p:sldId id="458" r:id="rId186"/>
    <p:sldId id="459" r:id="rId187"/>
    <p:sldId id="460" r:id="rId188"/>
    <p:sldId id="464" r:id="rId189"/>
    <p:sldId id="465" r:id="rId190"/>
    <p:sldId id="466" r:id="rId191"/>
    <p:sldId id="467" r:id="rId192"/>
    <p:sldId id="468" r:id="rId193"/>
    <p:sldId id="469" r:id="rId194"/>
    <p:sldId id="470" r:id="rId195"/>
    <p:sldId id="471" r:id="rId196"/>
    <p:sldId id="472" r:id="rId197"/>
    <p:sldId id="473" r:id="rId198"/>
    <p:sldId id="474" r:id="rId199"/>
    <p:sldId id="475" r:id="rId200"/>
    <p:sldId id="476" r:id="rId201"/>
    <p:sldId id="480" r:id="rId202"/>
    <p:sldId id="481" r:id="rId203"/>
    <p:sldId id="482" r:id="rId204"/>
    <p:sldId id="483" r:id="rId205"/>
    <p:sldId id="484" r:id="rId206"/>
    <p:sldId id="485" r:id="rId207"/>
    <p:sldId id="486" r:id="rId208"/>
    <p:sldId id="487" r:id="rId209"/>
    <p:sldId id="488" r:id="rId210"/>
    <p:sldId id="489" r:id="rId211"/>
    <p:sldId id="490" r:id="rId212"/>
    <p:sldId id="491" r:id="rId213"/>
    <p:sldId id="492" r:id="rId214"/>
    <p:sldId id="493" r:id="rId215"/>
    <p:sldId id="494" r:id="rId216"/>
    <p:sldId id="495" r:id="rId217"/>
    <p:sldId id="496" r:id="rId218"/>
    <p:sldId id="498" r:id="rId219"/>
    <p:sldId id="502" r:id="rId220"/>
    <p:sldId id="477" r:id="rId221"/>
    <p:sldId id="503" r:id="rId222"/>
    <p:sldId id="504" r:id="rId223"/>
    <p:sldId id="505" r:id="rId224"/>
    <p:sldId id="506" r:id="rId225"/>
    <p:sldId id="507" r:id="rId226"/>
    <p:sldId id="508" r:id="rId227"/>
    <p:sldId id="509" r:id="rId228"/>
    <p:sldId id="510" r:id="rId229"/>
    <p:sldId id="511" r:id="rId230"/>
    <p:sldId id="512" r:id="rId231"/>
    <p:sldId id="516" r:id="rId232"/>
    <p:sldId id="517" r:id="rId233"/>
    <p:sldId id="518" r:id="rId234"/>
    <p:sldId id="519" r:id="rId235"/>
    <p:sldId id="520" r:id="rId236"/>
    <p:sldId id="521" r:id="rId237"/>
    <p:sldId id="522" r:id="rId238"/>
    <p:sldId id="523" r:id="rId239"/>
    <p:sldId id="525" r:id="rId240"/>
    <p:sldId id="526" r:id="rId241"/>
    <p:sldId id="527" r:id="rId242"/>
    <p:sldId id="528" r:id="rId243"/>
    <p:sldId id="534" r:id="rId244"/>
    <p:sldId id="478" r:id="rId245"/>
    <p:sldId id="535" r:id="rId246"/>
    <p:sldId id="536" r:id="rId247"/>
    <p:sldId id="537" r:id="rId248"/>
    <p:sldId id="538" r:id="rId249"/>
    <p:sldId id="539" r:id="rId250"/>
    <p:sldId id="540" r:id="rId251"/>
    <p:sldId id="541" r:id="rId252"/>
    <p:sldId id="542" r:id="rId253"/>
    <p:sldId id="543" r:id="rId254"/>
    <p:sldId id="544" r:id="rId255"/>
    <p:sldId id="545" r:id="rId256"/>
    <p:sldId id="546" r:id="rId257"/>
    <p:sldId id="547" r:id="rId258"/>
    <p:sldId id="548" r:id="rId259"/>
    <p:sldId id="549" r:id="rId260"/>
    <p:sldId id="550" r:id="rId261"/>
    <p:sldId id="551" r:id="rId262"/>
    <p:sldId id="552" r:id="rId263"/>
    <p:sldId id="553" r:id="rId264"/>
    <p:sldId id="554" r:id="rId265"/>
    <p:sldId id="555" r:id="rId266"/>
    <p:sldId id="556" r:id="rId267"/>
    <p:sldId id="557" r:id="rId268"/>
    <p:sldId id="560" r:id="rId269"/>
    <p:sldId id="479" r:id="rId270"/>
    <p:sldId id="565" r:id="rId271"/>
    <p:sldId id="562" r:id="rId272"/>
    <p:sldId id="563" r:id="rId273"/>
    <p:sldId id="564" r:id="rId274"/>
    <p:sldId id="566" r:id="rId275"/>
    <p:sldId id="567" r:id="rId276"/>
    <p:sldId id="568" r:id="rId277"/>
    <p:sldId id="569" r:id="rId278"/>
    <p:sldId id="570" r:id="rId279"/>
    <p:sldId id="571" r:id="rId280"/>
    <p:sldId id="575" r:id="rId281"/>
    <p:sldId id="576" r:id="rId282"/>
    <p:sldId id="577" r:id="rId283"/>
    <p:sldId id="578" r:id="rId284"/>
    <p:sldId id="579" r:id="rId285"/>
    <p:sldId id="580" r:id="rId286"/>
    <p:sldId id="581" r:id="rId287"/>
    <p:sldId id="582" r:id="rId288"/>
    <p:sldId id="583" r:id="rId289"/>
    <p:sldId id="584" r:id="rId290"/>
    <p:sldId id="585" r:id="rId291"/>
    <p:sldId id="586" r:id="rId292"/>
    <p:sldId id="587" r:id="rId293"/>
    <p:sldId id="588" r:id="rId294"/>
    <p:sldId id="589" r:id="rId295"/>
    <p:sldId id="590" r:id="rId296"/>
    <p:sldId id="572" r:id="rId297"/>
    <p:sldId id="591" r:id="rId298"/>
    <p:sldId id="592" r:id="rId299"/>
    <p:sldId id="593" r:id="rId300"/>
    <p:sldId id="594" r:id="rId301"/>
    <p:sldId id="595" r:id="rId302"/>
    <p:sldId id="596" r:id="rId303"/>
    <p:sldId id="597" r:id="rId304"/>
    <p:sldId id="598" r:id="rId305"/>
    <p:sldId id="599" r:id="rId306"/>
    <p:sldId id="600" r:id="rId307"/>
    <p:sldId id="365" r:id="rId308"/>
    <p:sldId id="366" r:id="rId309"/>
    <p:sldId id="367" r:id="rId310"/>
    <p:sldId id="601" r:id="rId311"/>
    <p:sldId id="602" r:id="rId312"/>
    <p:sldId id="603" r:id="rId313"/>
    <p:sldId id="604" r:id="rId314"/>
    <p:sldId id="605" r:id="rId315"/>
    <p:sldId id="606" r:id="rId316"/>
    <p:sldId id="607" r:id="rId317"/>
    <p:sldId id="608" r:id="rId318"/>
    <p:sldId id="609" r:id="rId319"/>
    <p:sldId id="573" r:id="rId320"/>
    <p:sldId id="610" r:id="rId321"/>
    <p:sldId id="611" r:id="rId322"/>
    <p:sldId id="612" r:id="rId323"/>
    <p:sldId id="613" r:id="rId324"/>
    <p:sldId id="614" r:id="rId325"/>
    <p:sldId id="615" r:id="rId326"/>
    <p:sldId id="616" r:id="rId327"/>
    <p:sldId id="617" r:id="rId328"/>
    <p:sldId id="618" r:id="rId329"/>
    <p:sldId id="619" r:id="rId330"/>
    <p:sldId id="422" r:id="rId331"/>
    <p:sldId id="620" r:id="rId332"/>
    <p:sldId id="621" r:id="rId333"/>
    <p:sldId id="622" r:id="rId334"/>
    <p:sldId id="424" r:id="rId335"/>
    <p:sldId id="425" r:id="rId336"/>
    <p:sldId id="423" r:id="rId337"/>
    <p:sldId id="623" r:id="rId338"/>
    <p:sldId id="624" r:id="rId339"/>
    <p:sldId id="625" r:id="rId340"/>
    <p:sldId id="626" r:id="rId341"/>
    <p:sldId id="627" r:id="rId342"/>
    <p:sldId id="628" r:id="rId343"/>
    <p:sldId id="629" r:id="rId344"/>
    <p:sldId id="630" r:id="rId345"/>
    <p:sldId id="631" r:id="rId346"/>
    <p:sldId id="632" r:id="rId347"/>
    <p:sldId id="633" r:id="rId348"/>
    <p:sldId id="634" r:id="rId349"/>
    <p:sldId id="635" r:id="rId350"/>
    <p:sldId id="636" r:id="rId351"/>
    <p:sldId id="637" r:id="rId352"/>
    <p:sldId id="574" r:id="rId353"/>
    <p:sldId id="638" r:id="rId354"/>
    <p:sldId id="639" r:id="rId355"/>
    <p:sldId id="640" r:id="rId356"/>
    <p:sldId id="641" r:id="rId357"/>
    <p:sldId id="642" r:id="rId358"/>
    <p:sldId id="643" r:id="rId35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8AF49A6-2962-48CE-A297-ADD38C115390}">
          <p14:sldIdLst>
            <p14:sldId id="256"/>
          </p14:sldIdLst>
        </p14:section>
        <p14:section name="База" id="{F090C4FA-21BB-46B0-A7D7-A003BFFB14D9}">
          <p14:sldIdLst>
            <p14:sldId id="258"/>
            <p14:sldId id="259"/>
            <p14:sldId id="260"/>
            <p14:sldId id="261"/>
            <p14:sldId id="262"/>
            <p14:sldId id="265"/>
            <p14:sldId id="263"/>
            <p14:sldId id="270"/>
            <p14:sldId id="264"/>
            <p14:sldId id="266"/>
            <p14:sldId id="267"/>
            <p14:sldId id="268"/>
            <p14:sldId id="269"/>
            <p14:sldId id="271"/>
            <p14:sldId id="274"/>
            <p14:sldId id="272"/>
            <p14:sldId id="273"/>
            <p14:sldId id="276"/>
            <p14:sldId id="275"/>
            <p14:sldId id="277"/>
            <p14:sldId id="278"/>
            <p14:sldId id="282"/>
            <p14:sldId id="283"/>
            <p14:sldId id="284"/>
            <p14:sldId id="285"/>
            <p14:sldId id="281"/>
            <p14:sldId id="298"/>
            <p14:sldId id="287"/>
            <p14:sldId id="288"/>
            <p14:sldId id="297"/>
            <p14:sldId id="286"/>
            <p14:sldId id="299"/>
            <p14:sldId id="300"/>
            <p14:sldId id="301"/>
            <p14:sldId id="302"/>
            <p14:sldId id="303"/>
          </p14:sldIdLst>
        </p14:section>
        <p14:section name="Билет 1" id="{42A3C9FE-204C-4437-931C-F18309F1F2F6}">
          <p14:sldIdLst>
            <p14:sldId id="304"/>
            <p14:sldId id="305"/>
            <p14:sldId id="306"/>
            <p14:sldId id="307"/>
            <p14:sldId id="308"/>
            <p14:sldId id="309"/>
            <p14:sldId id="310"/>
            <p14:sldId id="279"/>
            <p14:sldId id="311"/>
            <p14:sldId id="280"/>
            <p14:sldId id="312"/>
            <p14:sldId id="313"/>
            <p14:sldId id="314"/>
            <p14:sldId id="315"/>
            <p14:sldId id="289"/>
            <p14:sldId id="290"/>
            <p14:sldId id="291"/>
            <p14:sldId id="320"/>
            <p14:sldId id="322"/>
            <p14:sldId id="323"/>
            <p14:sldId id="324"/>
            <p14:sldId id="325"/>
            <p14:sldId id="326"/>
            <p14:sldId id="292"/>
            <p14:sldId id="293"/>
            <p14:sldId id="294"/>
            <p14:sldId id="327"/>
            <p14:sldId id="328"/>
            <p14:sldId id="329"/>
            <p14:sldId id="330"/>
            <p14:sldId id="331"/>
            <p14:sldId id="332"/>
            <p14:sldId id="333"/>
            <p14:sldId id="335"/>
            <p14:sldId id="336"/>
            <p14:sldId id="337"/>
            <p14:sldId id="338"/>
            <p14:sldId id="321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8"/>
            <p14:sldId id="334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</p14:sldIdLst>
        </p14:section>
        <p14:section name="Билет 2" id="{BD3C3DAE-D848-403B-965B-1C506364A41A}">
          <p14:sldIdLst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</p14:sldIdLst>
        </p14:section>
        <p14:section name="Билет 3" id="{B7137B53-6277-441F-8FB2-9AFC9F477F81}">
          <p14:sldIdLst>
            <p14:sldId id="475"/>
            <p14:sldId id="476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8"/>
            <p14:sldId id="502"/>
            <p14:sldId id="477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5"/>
            <p14:sldId id="526"/>
            <p14:sldId id="527"/>
            <p14:sldId id="528"/>
            <p14:sldId id="534"/>
            <p14:sldId id="478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60"/>
            <p14:sldId id="479"/>
            <p14:sldId id="565"/>
            <p14:sldId id="562"/>
            <p14:sldId id="563"/>
            <p14:sldId id="564"/>
            <p14:sldId id="566"/>
            <p14:sldId id="567"/>
            <p14:sldId id="568"/>
            <p14:sldId id="569"/>
          </p14:sldIdLst>
        </p14:section>
        <p14:section name="Билет 4" id="{4C4A83DF-5BF0-4F60-823A-2A2DFDE31A4B}">
          <p14:sldIdLst>
            <p14:sldId id="570"/>
            <p14:sldId id="571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72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365"/>
            <p14:sldId id="366"/>
            <p14:sldId id="367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573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  <p14:sldId id="619"/>
            <p14:sldId id="422"/>
            <p14:sldId id="620"/>
            <p14:sldId id="621"/>
            <p14:sldId id="622"/>
            <p14:sldId id="424"/>
            <p14:sldId id="425"/>
            <p14:sldId id="423"/>
            <p14:sldId id="623"/>
            <p14:sldId id="624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34"/>
            <p14:sldId id="635"/>
            <p14:sldId id="636"/>
            <p14:sldId id="637"/>
            <p14:sldId id="574"/>
            <p14:sldId id="638"/>
            <p14:sldId id="639"/>
            <p14:sldId id="640"/>
            <p14:sldId id="641"/>
            <p14:sldId id="642"/>
            <p14:sldId id="6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2172" autoAdjust="0"/>
  </p:normalViewPr>
  <p:slideViewPr>
    <p:cSldViewPr snapToGrid="0">
      <p:cViewPr varScale="1">
        <p:scale>
          <a:sx n="93" d="100"/>
          <a:sy n="93" d="100"/>
        </p:scale>
        <p:origin x="1248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276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notesMaster" Target="notesMasters/notesMaster1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presProps" Target="presProps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viewProps" Target="viewProps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theme" Target="theme/theme1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7.png>
</file>

<file path=ppt/media/image458.pn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67.png>
</file>

<file path=ppt/media/image468.png>
</file>

<file path=ppt/media/image469.png>
</file>

<file path=ppt/media/image47.png>
</file>

<file path=ppt/media/image470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0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16.png>
</file>

<file path=ppt/media/image517.png>
</file>

<file path=ppt/media/image518.png>
</file>

<file path=ppt/media/image519.png>
</file>

<file path=ppt/media/image52.png>
</file>

<file path=ppt/media/image520.png>
</file>

<file path=ppt/media/image521.png>
</file>

<file path=ppt/media/image522.png>
</file>

<file path=ppt/media/image523.png>
</file>

<file path=ppt/media/image524.png>
</file>

<file path=ppt/media/image525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2.png>
</file>

<file path=ppt/media/image533.png>
</file>

<file path=ppt/media/image534.png>
</file>

<file path=ppt/media/image535.png>
</file>

<file path=ppt/media/image536.png>
</file>

<file path=ppt/media/image537.png>
</file>

<file path=ppt/media/image538.png>
</file>

<file path=ppt/media/image539.png>
</file>

<file path=ppt/media/image54.png>
</file>

<file path=ppt/media/image540.png>
</file>

<file path=ppt/media/image541.png>
</file>

<file path=ppt/media/image542.png>
</file>

<file path=ppt/media/image543.png>
</file>

<file path=ppt/media/image544.png>
</file>

<file path=ppt/media/image545.png>
</file>

<file path=ppt/media/image546.png>
</file>

<file path=ppt/media/image547.png>
</file>

<file path=ppt/media/image548.png>
</file>

<file path=ppt/media/image549.png>
</file>

<file path=ppt/media/image55.png>
</file>

<file path=ppt/media/image550.png>
</file>

<file path=ppt/media/image551.png>
</file>

<file path=ppt/media/image552.png>
</file>

<file path=ppt/media/image553.png>
</file>

<file path=ppt/media/image554.png>
</file>

<file path=ppt/media/image555.png>
</file>

<file path=ppt/media/image556.png>
</file>

<file path=ppt/media/image557.png>
</file>

<file path=ppt/media/image558.png>
</file>

<file path=ppt/media/image559.png>
</file>

<file path=ppt/media/image56.png>
</file>

<file path=ppt/media/image560.png>
</file>

<file path=ppt/media/image561.png>
</file>

<file path=ppt/media/image562.png>
</file>

<file path=ppt/media/image563.png>
</file>

<file path=ppt/media/image564.png>
</file>

<file path=ppt/media/image565.png>
</file>

<file path=ppt/media/image566.png>
</file>

<file path=ppt/media/image567.png>
</file>

<file path=ppt/media/image568.png>
</file>

<file path=ppt/media/image569.png>
</file>

<file path=ppt/media/image57.png>
</file>

<file path=ppt/media/image570.png>
</file>

<file path=ppt/media/image571.png>
</file>

<file path=ppt/media/image572.png>
</file>

<file path=ppt/media/image573.png>
</file>

<file path=ppt/media/image574.png>
</file>

<file path=ppt/media/image575.png>
</file>

<file path=ppt/media/image576.png>
</file>

<file path=ppt/media/image577.png>
</file>

<file path=ppt/media/image578.png>
</file>

<file path=ppt/media/image579.png>
</file>

<file path=ppt/media/image58.png>
</file>

<file path=ppt/media/image580.png>
</file>

<file path=ppt/media/image581.png>
</file>

<file path=ppt/media/image582.png>
</file>

<file path=ppt/media/image583.png>
</file>

<file path=ppt/media/image584.png>
</file>

<file path=ppt/media/image585.png>
</file>

<file path=ppt/media/image586.png>
</file>

<file path=ppt/media/image587.png>
</file>

<file path=ppt/media/image58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FEBDE-2FFA-48D9-B7B0-0819653732F3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00A50-B9DE-4A89-B154-84CEF82C563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019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КОРРЕСПОНДЕНЦИЯ ВАЖНО – СЧЕТ ПО ДЕБЕТУ И КРЕДИТУ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4829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	И НЕ РасходнаяНакладнаяСписокНоменклатуры.Номенклатура.ВидНоменклатуры = &amp;</a:t>
            </a:r>
            <a:r>
              <a:rPr lang="ru-RU" dirty="0" err="1"/>
              <a:t>ВидНоменклатурыУслуга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УправленческийОстаткиПоСрокамГодности.Субконто2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УправленческийОстаткиПоСрокамГодности.КоличествоОстаток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КоличествоОстатокПоТовару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СуммаОстатокПоТовару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ВидыСубконтоСрокиГодности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УправленческийОстаткиПоСрокамГодности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УправленческийОстаткиПоСрокамГодности.Субконто1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УправленческийОстаткиПоТоварам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УправленческийОстаткиПоТоварам.Субконто1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КоличествоОстатокПоТовару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СуммаОстатокПоТовару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ВидыСубконтоСрокиГодности</a:t>
            </a:r>
            <a:r>
              <a:rPr lang="ru-RU" dirty="0"/>
              <a:t>", </a:t>
            </a:r>
            <a:r>
              <a:rPr lang="ru-RU" dirty="0" err="1"/>
              <a:t>ВидыСубконтоСрокиГодности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</a:t>
            </a:r>
            <a:r>
              <a:rPr lang="ru-RU" dirty="0"/>
              <a:t>",  </a:t>
            </a:r>
            <a:r>
              <a:rPr lang="ru-RU" dirty="0" err="1"/>
              <a:t>ВидыСубконтоНоменклатура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ВидНоменклатурыУслуга</a:t>
            </a:r>
            <a:r>
              <a:rPr lang="ru-RU" dirty="0"/>
              <a:t>", </a:t>
            </a:r>
            <a:r>
              <a:rPr lang="ru-RU" dirty="0" err="1"/>
              <a:t>Перечисления.ВидыНоменклатуры.Услуга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ВыборкаДетальныеЗаписи.КоличествоОстатокПоСрокуГодности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И</a:t>
            </a:r>
          </a:p>
          <a:p>
            <a:r>
              <a:rPr lang="ru-RU" dirty="0"/>
              <a:t>				 Количество = </a:t>
            </a:r>
            <a:r>
              <a:rPr lang="ru-RU" dirty="0" err="1"/>
              <a:t>КоличествоСписать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;	</a:t>
            </a:r>
          </a:p>
          <a:p>
            <a:r>
              <a:rPr lang="ru-RU" dirty="0"/>
              <a:t>			Иначе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/ </a:t>
            </a:r>
          </a:p>
          <a:p>
            <a:r>
              <a:rPr lang="ru-RU" dirty="0"/>
              <a:t>								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ВыборкаДетальныеЗаписи.СрокГодности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455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ЗаполнитьГрафик</a:t>
            </a:r>
            <a:r>
              <a:rPr lang="ru-RU" dirty="0"/>
              <a:t>(</a:t>
            </a:r>
            <a:r>
              <a:rPr lang="ru-RU" dirty="0" err="1"/>
              <a:t>ДатаНачала</a:t>
            </a:r>
            <a:r>
              <a:rPr lang="ru-RU" dirty="0"/>
              <a:t>, </a:t>
            </a:r>
            <a:r>
              <a:rPr lang="ru-RU" dirty="0" err="1"/>
              <a:t>ДатаОкончания</a:t>
            </a:r>
            <a:r>
              <a:rPr lang="ru-RU" dirty="0"/>
              <a:t>, </a:t>
            </a:r>
            <a:r>
              <a:rPr lang="ru-RU" dirty="0" err="1"/>
              <a:t>ВыходныеДни</a:t>
            </a:r>
            <a:r>
              <a:rPr lang="ru-RU" dirty="0"/>
              <a:t>, </a:t>
            </a:r>
            <a:r>
              <a:rPr lang="ru-RU" dirty="0" err="1"/>
              <a:t>ГрафикРаботы</a:t>
            </a:r>
            <a:r>
              <a:rPr lang="ru-RU" dirty="0"/>
              <a:t>) Экспорт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Набор = </a:t>
            </a:r>
            <a:r>
              <a:rPr lang="ru-RU" dirty="0" err="1"/>
              <a:t>РегистрыСведений.ГрафикиРаботы.СоздатьНаборЗаписей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Набор.Отбор.ГрафикРаботы.Установить</a:t>
            </a:r>
            <a:r>
              <a:rPr lang="ru-RU" dirty="0"/>
              <a:t>(</a:t>
            </a:r>
            <a:r>
              <a:rPr lang="ru-RU" dirty="0" err="1"/>
              <a:t>ГрафикРаботы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ЧислоСекундВСутках</a:t>
            </a:r>
            <a:r>
              <a:rPr lang="ru-RU" dirty="0"/>
              <a:t> = 86400;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Дат = </a:t>
            </a:r>
            <a:r>
              <a:rPr lang="ru-RU" dirty="0" err="1"/>
              <a:t>ДатаНачала</a:t>
            </a:r>
            <a:r>
              <a:rPr lang="ru-RU" dirty="0"/>
              <a:t>;	</a:t>
            </a:r>
          </a:p>
          <a:p>
            <a:r>
              <a:rPr lang="ru-RU" dirty="0"/>
              <a:t>	Пока Дат &lt;= </a:t>
            </a:r>
            <a:r>
              <a:rPr lang="ru-RU" dirty="0" err="1"/>
              <a:t>ДатаОкончания</a:t>
            </a:r>
            <a:r>
              <a:rPr lang="ru-RU" dirty="0"/>
              <a:t> Цикл</a:t>
            </a:r>
          </a:p>
          <a:p>
            <a:r>
              <a:rPr lang="ru-RU" dirty="0"/>
              <a:t>		Запись = </a:t>
            </a:r>
            <a:r>
              <a:rPr lang="ru-RU" dirty="0" err="1"/>
              <a:t>Набор.Добавить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Запись.ГрафикРаботы</a:t>
            </a:r>
            <a:r>
              <a:rPr lang="ru-RU" dirty="0"/>
              <a:t> = </a:t>
            </a:r>
            <a:r>
              <a:rPr lang="ru-RU" dirty="0" err="1"/>
              <a:t>ГрафикРаботы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Запись.Дата</a:t>
            </a:r>
            <a:r>
              <a:rPr lang="ru-RU" dirty="0"/>
              <a:t> = Дат;</a:t>
            </a:r>
          </a:p>
          <a:p>
            <a:r>
              <a:rPr lang="ru-RU" dirty="0"/>
              <a:t>		Если Найти(</a:t>
            </a:r>
            <a:r>
              <a:rPr lang="ru-RU" dirty="0" err="1"/>
              <a:t>ВыходныеДни</a:t>
            </a:r>
            <a:r>
              <a:rPr lang="ru-RU" dirty="0"/>
              <a:t>, Строка(</a:t>
            </a:r>
            <a:r>
              <a:rPr lang="ru-RU" dirty="0" err="1"/>
              <a:t>ДеньНедели</a:t>
            </a:r>
            <a:r>
              <a:rPr lang="ru-RU" dirty="0"/>
              <a:t>(Дат))) Тогда</a:t>
            </a:r>
          </a:p>
          <a:p>
            <a:r>
              <a:rPr lang="ru-RU" dirty="0"/>
              <a:t>			</a:t>
            </a:r>
            <a:r>
              <a:rPr lang="ru-RU" dirty="0" err="1"/>
              <a:t>Запись.Значение</a:t>
            </a:r>
            <a:r>
              <a:rPr lang="ru-RU" dirty="0"/>
              <a:t> = 0;</a:t>
            </a:r>
          </a:p>
          <a:p>
            <a:r>
              <a:rPr lang="ru-RU" dirty="0"/>
              <a:t>		Иначе	          </a:t>
            </a:r>
          </a:p>
          <a:p>
            <a:r>
              <a:rPr lang="ru-RU" dirty="0"/>
              <a:t>			</a:t>
            </a:r>
            <a:r>
              <a:rPr lang="ru-RU" dirty="0" err="1"/>
              <a:t>Запись.Значение</a:t>
            </a:r>
            <a:r>
              <a:rPr lang="ru-RU" dirty="0"/>
              <a:t> = 1;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 </a:t>
            </a:r>
          </a:p>
          <a:p>
            <a:r>
              <a:rPr lang="ru-RU" dirty="0"/>
              <a:t>		Дат = Дат + </a:t>
            </a:r>
            <a:r>
              <a:rPr lang="ru-RU" dirty="0" err="1"/>
              <a:t>ЧислоСекундВСутках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 </a:t>
            </a:r>
          </a:p>
          <a:p>
            <a:r>
              <a:rPr lang="ru-RU" dirty="0"/>
              <a:t>	</a:t>
            </a:r>
            <a:r>
              <a:rPr lang="ru-RU" dirty="0" err="1"/>
              <a:t>Набор.Записать</a:t>
            </a:r>
            <a:r>
              <a:rPr lang="ru-RU" dirty="0"/>
              <a:t>();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964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Рассчитать(Команда)</a:t>
            </a:r>
          </a:p>
          <a:p>
            <a:r>
              <a:rPr lang="ru-RU" dirty="0"/>
              <a:t>	</a:t>
            </a:r>
            <a:r>
              <a:rPr lang="ru-RU" dirty="0" err="1"/>
              <a:t>РассчитатьНаСервере</a:t>
            </a:r>
            <a:r>
              <a:rPr lang="ru-RU" dirty="0"/>
              <a:t>();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РассчитатьНаСервере</a:t>
            </a:r>
            <a:r>
              <a:rPr lang="ru-RU" dirty="0"/>
              <a:t>()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Объект.Ссылка.Пустая</a:t>
            </a:r>
            <a:r>
              <a:rPr lang="ru-RU" dirty="0"/>
              <a:t>()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"Документ должен быть записан, если вы хотите рассчитать начисления";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ПараметрыРасчета</a:t>
            </a:r>
            <a:r>
              <a:rPr lang="ru-RU" dirty="0"/>
              <a:t> = Новый Структура("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НачалоМесяца</a:t>
            </a:r>
            <a:r>
              <a:rPr lang="ru-RU" dirty="0"/>
              <a:t>(</a:t>
            </a:r>
            <a:r>
              <a:rPr lang="ru-RU" dirty="0" err="1"/>
              <a:t>Объект.Дата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ДокОбъект</a:t>
            </a:r>
            <a:r>
              <a:rPr lang="ru-RU" dirty="0"/>
              <a:t> = </a:t>
            </a:r>
            <a:r>
              <a:rPr lang="ru-RU" dirty="0" err="1"/>
              <a:t>РеквизитФормыВЗначение</a:t>
            </a:r>
            <a:r>
              <a:rPr lang="ru-RU" dirty="0"/>
              <a:t>("Объект");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ДокОбъект.ЗаписатьДанныеВРегистры</a:t>
            </a:r>
            <a:r>
              <a:rPr lang="ru-RU" dirty="0"/>
              <a:t>(</a:t>
            </a:r>
            <a:r>
              <a:rPr lang="ru-RU" dirty="0" err="1"/>
              <a:t>ПараметрыРасчета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ДокОбъект.РассчитатьНачисления</a:t>
            </a:r>
            <a:r>
              <a:rPr lang="ru-RU" dirty="0"/>
              <a:t>(</a:t>
            </a:r>
            <a:r>
              <a:rPr lang="ru-RU" dirty="0" err="1"/>
              <a:t>ПараметрыРасчета</a:t>
            </a:r>
            <a:r>
              <a:rPr lang="ru-RU" dirty="0"/>
              <a:t>);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ЗначениеВРеквизитФормы</a:t>
            </a:r>
            <a:r>
              <a:rPr lang="ru-RU" dirty="0"/>
              <a:t>(</a:t>
            </a:r>
            <a:r>
              <a:rPr lang="ru-RU" dirty="0" err="1"/>
              <a:t>ДокОбъект</a:t>
            </a:r>
            <a:r>
              <a:rPr lang="ru-RU" dirty="0"/>
              <a:t>, "Объект");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561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ОбработкаПроверкиЗаполнения</a:t>
            </a:r>
            <a:r>
              <a:rPr lang="ru-RU" dirty="0"/>
              <a:t>(Отказ, </a:t>
            </a:r>
            <a:r>
              <a:rPr lang="ru-RU" dirty="0" err="1"/>
              <a:t>ПроверяемыеРеквизиты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ОсновныеНачисления.Количество</a:t>
            </a:r>
            <a:r>
              <a:rPr lang="ru-RU" dirty="0"/>
              <a:t>() = 0 И </a:t>
            </a:r>
            <a:r>
              <a:rPr lang="ru-RU" dirty="0" err="1"/>
              <a:t>ДополнительныеНачисления.Количество</a:t>
            </a:r>
            <a:r>
              <a:rPr lang="ru-RU" dirty="0"/>
              <a:t>() = 0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в документе";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ПараметрыРасчета</a:t>
            </a:r>
            <a:r>
              <a:rPr lang="ru-RU" dirty="0"/>
              <a:t> = Новый Структура("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НачалоМесяца</a:t>
            </a:r>
            <a:r>
              <a:rPr lang="ru-RU" dirty="0"/>
              <a:t>(Дата));	</a:t>
            </a:r>
          </a:p>
          <a:p>
            <a:r>
              <a:rPr lang="ru-RU" dirty="0"/>
              <a:t>	</a:t>
            </a:r>
            <a:r>
              <a:rPr lang="ru-RU" dirty="0" err="1"/>
              <a:t>ЗаписатьДанныеВРегистры</a:t>
            </a:r>
            <a:r>
              <a:rPr lang="ru-RU" dirty="0"/>
              <a:t>(</a:t>
            </a:r>
            <a:r>
              <a:rPr lang="ru-RU" dirty="0" err="1"/>
              <a:t>ПараметрыРасчета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ЗаписатьДанныеВРегистры</a:t>
            </a:r>
            <a:r>
              <a:rPr lang="ru-RU" dirty="0"/>
              <a:t>(</a:t>
            </a:r>
            <a:r>
              <a:rPr lang="ru-RU" dirty="0" err="1"/>
              <a:t>ПараметрыРасчета</a:t>
            </a:r>
            <a:r>
              <a:rPr lang="ru-RU" dirty="0"/>
              <a:t>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ПараметрыРасчета.ПериодРегистрации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Движения.ОсновныеНачисления.Добавить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Движение.ПериодДействияНачало</a:t>
            </a:r>
            <a:r>
              <a:rPr lang="ru-RU" dirty="0"/>
              <a:t> = </a:t>
            </a:r>
            <a:r>
              <a:rPr lang="ru-RU" dirty="0" err="1"/>
              <a:t>Строка.ДатаНачала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Движение.ПериодДействияКонец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Строка.ДатаОкончания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Движения.ДополнительныеНачисления.Записывать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ДополнительныеНачисления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Движения.ДополнительныеНачисления.Добавить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Движение.БазовыйПериодНачало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Движение.БазовыйПериодКонец</a:t>
            </a:r>
            <a:r>
              <a:rPr lang="ru-RU" dirty="0"/>
              <a:t> = </a:t>
            </a:r>
            <a:r>
              <a:rPr lang="ru-RU" dirty="0" err="1"/>
              <a:t>КонецМесяца</a:t>
            </a:r>
            <a:r>
              <a:rPr lang="ru-RU" dirty="0"/>
              <a:t>(</a:t>
            </a:r>
            <a:r>
              <a:rPr lang="ru-RU" dirty="0" err="1"/>
              <a:t>ПериодРегистрации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РассчитатьНачисления</a:t>
            </a:r>
            <a:r>
              <a:rPr lang="ru-RU" dirty="0"/>
              <a:t>(</a:t>
            </a:r>
            <a:r>
              <a:rPr lang="ru-RU" dirty="0" err="1"/>
              <a:t>ПараметрыРасчета</a:t>
            </a:r>
            <a:r>
              <a:rPr lang="ru-RU" dirty="0"/>
              <a:t>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II этап - расчет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ДатаНачалаУчетаВБазе</a:t>
            </a:r>
            <a:r>
              <a:rPr lang="ru-RU" dirty="0"/>
              <a:t> = </a:t>
            </a:r>
            <a:r>
              <a:rPr lang="ru-RU" dirty="0" err="1"/>
              <a:t>Константы.ДатаНачалаУчетаВБазе.Получить</a:t>
            </a:r>
            <a:r>
              <a:rPr lang="ru-RU" dirty="0"/>
              <a:t>();</a:t>
            </a:r>
          </a:p>
          <a:p>
            <a:r>
              <a:rPr lang="ru-RU" dirty="0"/>
              <a:t>	Если Не </a:t>
            </a:r>
            <a:r>
              <a:rPr lang="ru-RU" dirty="0" err="1"/>
              <a:t>ЗначениеЗаполнено</a:t>
            </a:r>
            <a:r>
              <a:rPr lang="ru-RU" dirty="0"/>
              <a:t>(</a:t>
            </a:r>
            <a:r>
              <a:rPr lang="ru-RU" dirty="0" err="1"/>
              <a:t>ДатаНачалаУчетаВБазе</a:t>
            </a:r>
            <a:r>
              <a:rPr lang="ru-RU" dirty="0"/>
              <a:t>)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заполнена дата начала учета в базе";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                                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ПараметрыРасчета.ПериодРегистрации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ОсновныеНачисленияДанныеГрафика.ЗначениеПериодДействия</a:t>
            </a:r>
            <a:r>
              <a:rPr lang="ru-RU" dirty="0"/>
              <a:t>, 0) КАК </a:t>
            </a:r>
            <a:r>
              <a:rPr lang="ru-RU" dirty="0" err="1"/>
              <a:t>РабочихДней</a:t>
            </a:r>
            <a:r>
              <a:rPr lang="ru-RU" dirty="0"/>
              <a:t>,</a:t>
            </a:r>
          </a:p>
          <a:p>
            <a:r>
              <a:rPr lang="ru-RU" dirty="0"/>
              <a:t>		|	ЕСТЬNULL(ОсновныеНачисленияДанныеГрафика.ЗначениеФактическийПериодДействия, 0) КАК </a:t>
            </a:r>
            <a:r>
              <a:rPr lang="ru-RU" dirty="0" err="1"/>
              <a:t>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ОсновныеНачисленияДанныеГрафика.Сотрудник</a:t>
            </a:r>
            <a:r>
              <a:rPr lang="ru-RU" dirty="0"/>
              <a:t> КАК Сотрудник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втДанныеГрафика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РегистрРасчета.ОсновныеНачисления.ДанныеГрафика</a:t>
            </a:r>
            <a:r>
              <a:rPr lang="ru-RU" dirty="0"/>
              <a:t>(Регистратор = &amp;Регистратор) КАК </a:t>
            </a:r>
            <a:r>
              <a:rPr lang="ru-RU" dirty="0" err="1"/>
              <a:t>ОсновныеНачисленияДанныеГрафика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Сотрудник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втДанныеГрафика.РабочихДней</a:t>
            </a:r>
            <a:r>
              <a:rPr lang="ru-RU" dirty="0"/>
              <a:t> КАК </a:t>
            </a:r>
            <a:r>
              <a:rPr lang="ru-RU" dirty="0" err="1"/>
              <a:t>РабочихДней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втДанныеГрафика.ОтработаноДней</a:t>
            </a:r>
            <a:r>
              <a:rPr lang="ru-RU" dirty="0"/>
              <a:t> КАК </a:t>
            </a:r>
            <a:r>
              <a:rPr lang="ru-RU" dirty="0" err="1"/>
              <a:t>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СведенияОСотрудникахСрезПоследних.Оклад</a:t>
            </a:r>
            <a:r>
              <a:rPr lang="ru-RU" dirty="0"/>
              <a:t>, 0) КАК Оклад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</a:t>
            </a:r>
            <a:r>
              <a:rPr lang="ru-RU" dirty="0"/>
              <a:t> КАК </a:t>
            </a:r>
            <a:r>
              <a:rPr lang="ru-RU" dirty="0" err="1"/>
              <a:t>втДанныеГрафика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РегистрСведений.СведенияОСотрудниках.СрезПоследних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			Сотрудник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втДанныеГрафика.Сотрудник</a:t>
            </a:r>
            <a:r>
              <a:rPr lang="ru-RU" dirty="0"/>
              <a:t> КАК Сотрудник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втДанныеГрафика</a:t>
            </a:r>
            <a:r>
              <a:rPr lang="ru-RU" dirty="0"/>
              <a:t> КАК </a:t>
            </a:r>
            <a:r>
              <a:rPr lang="ru-RU" dirty="0" err="1"/>
              <a:t>втДанныеГрафика</a:t>
            </a:r>
            <a:r>
              <a:rPr lang="ru-RU" dirty="0"/>
              <a:t>)) КАК </a:t>
            </a:r>
            <a:r>
              <a:rPr lang="ru-RU" dirty="0" err="1"/>
              <a:t>СведенияОСотрудникахСрезПоследних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втДанныеГрафика.Сотрудник</a:t>
            </a:r>
            <a:r>
              <a:rPr lang="ru-RU" dirty="0"/>
              <a:t> = </a:t>
            </a:r>
            <a:r>
              <a:rPr lang="ru-RU" dirty="0" err="1"/>
              <a:t>СведенияОСотрудникахСрезПоследних.Сотрудник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ПериодРегистрации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Движение.Результат</a:t>
            </a:r>
            <a:r>
              <a:rPr lang="ru-RU" dirty="0"/>
              <a:t> = ?(</a:t>
            </a:r>
            <a:r>
              <a:rPr lang="ru-RU" dirty="0" err="1"/>
              <a:t>Выборка.РабочихДней</a:t>
            </a:r>
            <a:r>
              <a:rPr lang="ru-RU" dirty="0"/>
              <a:t> &lt;&gt; 0, </a:t>
            </a:r>
          </a:p>
          <a:p>
            <a:r>
              <a:rPr lang="ru-RU" dirty="0"/>
              <a:t>		                       </a:t>
            </a:r>
            <a:r>
              <a:rPr lang="ru-RU" dirty="0" err="1"/>
              <a:t>Выборка.Оклад</a:t>
            </a:r>
            <a:r>
              <a:rPr lang="ru-RU" dirty="0"/>
              <a:t> / </a:t>
            </a:r>
            <a:r>
              <a:rPr lang="ru-RU" dirty="0" err="1"/>
              <a:t>Выборка.РабочихДней</a:t>
            </a:r>
            <a:r>
              <a:rPr lang="ru-RU" dirty="0"/>
              <a:t> * </a:t>
            </a:r>
            <a:r>
              <a:rPr lang="ru-RU" dirty="0" err="1"/>
              <a:t>Выборка.ОтработаноДней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					   0);</a:t>
            </a:r>
          </a:p>
          <a:p>
            <a:r>
              <a:rPr lang="ru-RU" dirty="0"/>
              <a:t>							   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СтрокаТаблицы</a:t>
            </a:r>
            <a:r>
              <a:rPr lang="ru-RU" dirty="0"/>
              <a:t> = </a:t>
            </a:r>
            <a:r>
              <a:rPr lang="ru-RU" dirty="0" err="1"/>
              <a:t>ОсновныеНачисления</a:t>
            </a:r>
            <a:r>
              <a:rPr lang="ru-RU" dirty="0"/>
              <a:t>[</a:t>
            </a:r>
            <a:r>
              <a:rPr lang="ru-RU" dirty="0" err="1"/>
              <a:t>Движение.НомерСтроки</a:t>
            </a:r>
            <a:r>
              <a:rPr lang="ru-RU" dirty="0"/>
              <a:t> - 1];</a:t>
            </a:r>
          </a:p>
          <a:p>
            <a:r>
              <a:rPr lang="ru-RU" dirty="0"/>
              <a:t>		</a:t>
            </a:r>
            <a:r>
              <a:rPr lang="ru-RU" dirty="0" err="1"/>
              <a:t>СтрокаТаблицы.Результат</a:t>
            </a:r>
            <a:r>
              <a:rPr lang="ru-RU" dirty="0"/>
              <a:t> = </a:t>
            </a:r>
            <a:r>
              <a:rPr lang="ru-RU" dirty="0" err="1"/>
              <a:t>Движение.Результат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</a:t>
            </a:r>
            <a:r>
              <a:rPr lang="ru-RU" dirty="0" err="1"/>
              <a:t>СтрокаТаблицы</a:t>
            </a:r>
            <a:r>
              <a:rPr lang="ru-RU" dirty="0"/>
              <a:t>, Выборка);</a:t>
            </a:r>
          </a:p>
          <a:p>
            <a:r>
              <a:rPr lang="ru-RU" dirty="0"/>
              <a:t>							   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(, Истина);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ДополнительныеНачисленияБазаОсновныеНачисления.НомерСтроки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ДополнительныеНачисленияБазаОсновныеНачисления.РезультатБаза</a:t>
            </a:r>
            <a:r>
              <a:rPr lang="ru-RU" dirty="0"/>
              <a:t> КАК </a:t>
            </a:r>
            <a:r>
              <a:rPr lang="ru-RU" dirty="0" err="1"/>
              <a:t>БазаНачислений</a:t>
            </a:r>
            <a:r>
              <a:rPr lang="ru-RU" dirty="0"/>
              <a:t>,</a:t>
            </a:r>
          </a:p>
          <a:p>
            <a:r>
              <a:rPr lang="ru-RU" dirty="0"/>
              <a:t>		|	ВЫБОР</a:t>
            </a:r>
          </a:p>
          <a:p>
            <a:r>
              <a:rPr lang="ru-RU" dirty="0"/>
              <a:t>		|		КОГДА &amp;</a:t>
            </a:r>
            <a:r>
              <a:rPr lang="ru-RU" dirty="0" err="1"/>
              <a:t>ДатаНачалаУчетаВБазе</a:t>
            </a:r>
            <a:r>
              <a:rPr lang="ru-RU" dirty="0"/>
              <a:t> &gt; ДополнительныеНачисленияБазаОсновныеНачисления.Сотрудник.ДатаПриема</a:t>
            </a:r>
          </a:p>
          <a:p>
            <a:r>
              <a:rPr lang="ru-RU" dirty="0"/>
              <a:t>		|			ТОГДА (РАЗНОСТЬДАТ(&amp;</a:t>
            </a:r>
            <a:r>
              <a:rPr lang="ru-RU" dirty="0" err="1"/>
              <a:t>ДатаНачалаУчетаВБазе</a:t>
            </a:r>
            <a:r>
              <a:rPr lang="ru-RU" dirty="0"/>
              <a:t>, &amp;</a:t>
            </a:r>
            <a:r>
              <a:rPr lang="ru-RU" dirty="0" err="1"/>
              <a:t>ПериодРегистрации</a:t>
            </a:r>
            <a:r>
              <a:rPr lang="ru-RU" dirty="0"/>
              <a:t>, ДЕНЬ) + ДополнительныеНачисленияБазаОсновныеНачисления.Сотрудник.НачальныйСтажВДнях) / 365</a:t>
            </a:r>
          </a:p>
          <a:p>
            <a:r>
              <a:rPr lang="ru-RU" dirty="0"/>
              <a:t>		|		ИНАЧЕ РАЗНОСТЬДАТ(ДополнительныеНачисленияБазаОсновныеНачисления.Сотрудник.ДатаПриема, &amp;</a:t>
            </a:r>
            <a:r>
              <a:rPr lang="ru-RU" dirty="0" err="1"/>
              <a:t>ПериодРегистрации</a:t>
            </a:r>
            <a:r>
              <a:rPr lang="ru-RU" dirty="0"/>
              <a:t>, ДЕНЬ) / 365</a:t>
            </a:r>
          </a:p>
          <a:p>
            <a:r>
              <a:rPr lang="ru-RU" dirty="0"/>
              <a:t>		|	КОНЕЦ КАК Стаж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РегистрРасчета.ДополнительныеНачисления.БазаОсновныеНачисления</a:t>
            </a:r>
            <a:r>
              <a:rPr lang="ru-RU" dirty="0"/>
              <a:t>(&amp;Измерения, &amp;Измерения, , Регистратор = &amp;Регистратор) КАК </a:t>
            </a:r>
            <a:r>
              <a:rPr lang="ru-RU" dirty="0" err="1"/>
              <a:t>ДополнительныеНачисленияБазаОсновныеНачисления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втНачисления.БазаНачислений</a:t>
            </a:r>
            <a:r>
              <a:rPr lang="ru-RU" dirty="0"/>
              <a:t> КАК </a:t>
            </a:r>
            <a:r>
              <a:rPr lang="ru-RU" dirty="0" err="1"/>
              <a:t>БазаНачислений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втНачисления.Стаж</a:t>
            </a:r>
            <a:r>
              <a:rPr lang="ru-RU" dirty="0"/>
              <a:t> КАК Стаж,</a:t>
            </a:r>
          </a:p>
          <a:p>
            <a:r>
              <a:rPr lang="ru-RU" dirty="0"/>
              <a:t>		|	ЕСТЬNULL(</a:t>
            </a:r>
            <a:r>
              <a:rPr lang="ru-RU" dirty="0" err="1"/>
              <a:t>ШкалаПроцентовПремииОтСтажа.Процент</a:t>
            </a:r>
            <a:r>
              <a:rPr lang="ru-RU" dirty="0"/>
              <a:t>, 0) КАК Процент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</a:t>
            </a:r>
            <a:r>
              <a:rPr lang="ru-RU" dirty="0"/>
              <a:t> КАК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РегистрСведений.ШкалаПроцентовПремииОтСтажа</a:t>
            </a:r>
            <a:r>
              <a:rPr lang="ru-RU" dirty="0"/>
              <a:t> КАК </a:t>
            </a:r>
            <a:r>
              <a:rPr lang="ru-RU" dirty="0" err="1"/>
              <a:t>ШкалаПроцентовПремииОтСтажа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втНачисления.Стаж</a:t>
            </a:r>
            <a:r>
              <a:rPr lang="ru-RU" dirty="0"/>
              <a:t> &gt;= </a:t>
            </a:r>
            <a:r>
              <a:rPr lang="ru-RU" dirty="0" err="1"/>
              <a:t>ШкалаПроцентовПремииОтСтажа.СтажОт</a:t>
            </a:r>
            <a:endParaRPr lang="ru-RU" dirty="0"/>
          </a:p>
          <a:p>
            <a:r>
              <a:rPr lang="ru-RU" dirty="0"/>
              <a:t>		|			И </a:t>
            </a:r>
            <a:r>
              <a:rPr lang="ru-RU" dirty="0" err="1"/>
              <a:t>втНачисления.Стаж</a:t>
            </a:r>
            <a:r>
              <a:rPr lang="ru-RU" dirty="0"/>
              <a:t> &lt; </a:t>
            </a:r>
            <a:r>
              <a:rPr lang="ru-RU" dirty="0" err="1"/>
              <a:t>ШкалаПроцентовПремииОтСтажа.СтажДо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Измерения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Измерения.Добавить</a:t>
            </a:r>
            <a:r>
              <a:rPr lang="ru-RU" dirty="0"/>
              <a:t>("Сотрудник");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("Измерения", Измерения);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ПериодРегистрации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ДатаНачалаУчетаВБазе</a:t>
            </a:r>
            <a:r>
              <a:rPr lang="ru-RU" dirty="0"/>
              <a:t>", </a:t>
            </a:r>
            <a:r>
              <a:rPr lang="ru-RU" dirty="0" err="1"/>
              <a:t>ДатаНачалаУчетаВБазе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Движения.ДополнительныеНачисления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 Тогда</a:t>
            </a:r>
          </a:p>
          <a:p>
            <a:r>
              <a:rPr lang="ru-RU" dirty="0"/>
              <a:t>			</a:t>
            </a:r>
            <a:r>
              <a:rPr lang="ru-RU" dirty="0" err="1"/>
              <a:t>СтрокаТаблицы</a:t>
            </a:r>
            <a:r>
              <a:rPr lang="ru-RU" dirty="0"/>
              <a:t> = </a:t>
            </a:r>
            <a:r>
              <a:rPr lang="ru-RU" dirty="0" err="1"/>
              <a:t>ДополнительныеНачисления</a:t>
            </a:r>
            <a:r>
              <a:rPr lang="ru-RU" dirty="0"/>
              <a:t>[</a:t>
            </a:r>
            <a:r>
              <a:rPr lang="ru-RU" dirty="0" err="1"/>
              <a:t>Движение.НомерСтроки</a:t>
            </a:r>
            <a:r>
              <a:rPr lang="ru-RU" dirty="0"/>
              <a:t> - 1];</a:t>
            </a:r>
          </a:p>
          <a:p>
            <a:r>
              <a:rPr lang="ru-RU" dirty="0"/>
              <a:t>			</a:t>
            </a:r>
            <a:r>
              <a:rPr lang="ru-RU" dirty="0" err="1"/>
              <a:t>СтрокаТаблицы.Результат</a:t>
            </a:r>
            <a:r>
              <a:rPr lang="ru-RU" dirty="0"/>
              <a:t> = </a:t>
            </a:r>
            <a:r>
              <a:rPr lang="ru-RU" dirty="0" err="1"/>
              <a:t>Выборка.БазаНачислений</a:t>
            </a:r>
            <a:r>
              <a:rPr lang="ru-RU" dirty="0"/>
              <a:t> * </a:t>
            </a:r>
            <a:r>
              <a:rPr lang="ru-RU" dirty="0" err="1"/>
              <a:t>Выборка.Процент</a:t>
            </a:r>
            <a:r>
              <a:rPr lang="ru-RU" dirty="0"/>
              <a:t> / 100;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</a:t>
            </a:r>
            <a:r>
              <a:rPr lang="ru-RU" dirty="0" err="1"/>
              <a:t>СтрокаТаблицы</a:t>
            </a:r>
            <a:r>
              <a:rPr lang="ru-RU" dirty="0"/>
              <a:t>, Выборка);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Движения.ОсновныеНачисления.Очистить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Движения.ДополнительныеНачисления.Очистить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Движения.ДополнительныеНачисления.Записать</a:t>
            </a:r>
            <a:r>
              <a:rPr lang="ru-RU" dirty="0"/>
              <a:t>();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758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Краткая заметка:</a:t>
            </a:r>
          </a:p>
          <a:p>
            <a:r>
              <a:rPr lang="ru-RU" dirty="0"/>
              <a:t>ОУ:</a:t>
            </a:r>
          </a:p>
          <a:p>
            <a:r>
              <a:rPr lang="ru-RU" dirty="0"/>
              <a:t>В конфигурации: Услуги, Партия в </a:t>
            </a:r>
            <a:r>
              <a:rPr lang="ru-RU" dirty="0" err="1"/>
              <a:t>тч</a:t>
            </a:r>
            <a:r>
              <a:rPr lang="ru-RU" dirty="0"/>
              <a:t> расходной, Партия и себестоимость в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, Оборотный </a:t>
            </a:r>
            <a:r>
              <a:rPr lang="ru-RU" dirty="0" err="1"/>
              <a:t>рн</a:t>
            </a:r>
            <a:r>
              <a:rPr lang="ru-RU" dirty="0"/>
              <a:t> Продажи с тремя ресурсами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Приходной: Возвести флаг, </a:t>
            </a:r>
            <a:r>
              <a:rPr lang="ru-RU" dirty="0" err="1"/>
              <a:t>Схлопнуть</a:t>
            </a:r>
            <a:r>
              <a:rPr lang="ru-RU" dirty="0"/>
              <a:t> дубли запросом, Создать движения из выборки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Расходной: Очистить движения в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, Возвести флаги, Заблокировать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по Номенклатуре и Партии, выполнить запрос (Получить </a:t>
            </a:r>
            <a:r>
              <a:rPr lang="ru-RU" dirty="0" err="1"/>
              <a:t>тч</a:t>
            </a:r>
            <a:r>
              <a:rPr lang="ru-RU" dirty="0"/>
              <a:t> товары сгруппированные, соединить левым соединением с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по Номенклатуре и Партии, итоги по номенклатуре), проходим по выборке, инициализируем </a:t>
            </a:r>
            <a:r>
              <a:rPr lang="ru-RU" dirty="0" err="1"/>
              <a:t>итогосебестоимость</a:t>
            </a:r>
            <a:r>
              <a:rPr lang="ru-RU" dirty="0"/>
              <a:t>, в детальных записях проверяем остатки, считаем себестоимость, заполняем движения по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, формируем </a:t>
            </a:r>
            <a:r>
              <a:rPr lang="ru-RU" dirty="0" err="1"/>
              <a:t>итогосебестоимость</a:t>
            </a:r>
            <a:r>
              <a:rPr lang="ru-RU" dirty="0"/>
              <a:t>, в верхней выборке заполняем движения по </a:t>
            </a:r>
            <a:r>
              <a:rPr lang="ru-RU" dirty="0" err="1"/>
              <a:t>рн</a:t>
            </a:r>
            <a:r>
              <a:rPr lang="ru-RU" dirty="0"/>
              <a:t> Продажи</a:t>
            </a:r>
          </a:p>
          <a:p>
            <a:r>
              <a:rPr lang="ru-RU" dirty="0"/>
              <a:t>Отчет:</a:t>
            </a:r>
            <a:r>
              <a:rPr lang="en-US" dirty="0"/>
              <a:t> </a:t>
            </a:r>
            <a:r>
              <a:rPr lang="ru-RU" dirty="0"/>
              <a:t>по </a:t>
            </a:r>
            <a:r>
              <a:rPr lang="ru-RU" dirty="0" err="1"/>
              <a:t>рн</a:t>
            </a:r>
            <a:r>
              <a:rPr lang="ru-RU" dirty="0"/>
              <a:t> Продажи (Периодичность Авто)</a:t>
            </a:r>
          </a:p>
          <a:p>
            <a:r>
              <a:rPr lang="ru-RU" dirty="0"/>
              <a:t>БУ:</a:t>
            </a:r>
          </a:p>
          <a:p>
            <a:r>
              <a:rPr lang="ru-RU" dirty="0"/>
              <a:t>В конфигурации: Склады, признак учета субконто суммовой (в </a:t>
            </a:r>
            <a:r>
              <a:rPr lang="ru-RU" dirty="0" err="1"/>
              <a:t>рег</a:t>
            </a:r>
            <a:r>
              <a:rPr lang="ru-RU" dirty="0"/>
              <a:t> бух для суммы), субконто 2 (Номенклатура, проекты, склады), счет товары (количественный</a:t>
            </a:r>
            <a:r>
              <a:rPr lang="en-US" dirty="0"/>
              <a:t> | </a:t>
            </a:r>
            <a:r>
              <a:rPr lang="ru-RU" dirty="0"/>
              <a:t> Номенклатура (суммовой), Склады), счет </a:t>
            </a:r>
            <a:r>
              <a:rPr lang="ru-RU" dirty="0" err="1"/>
              <a:t>ПрибыльИУбытки</a:t>
            </a:r>
            <a:r>
              <a:rPr lang="ru-RU" dirty="0"/>
              <a:t> (Проекты (только обороты, суммовой), Номенклатура (только обороты, суммовой)), проект в реквизитах расходной, документ Затраты</a:t>
            </a:r>
          </a:p>
          <a:p>
            <a:r>
              <a:rPr lang="ru-RU" dirty="0"/>
              <a:t>Приходы операцией </a:t>
            </a:r>
            <a:r>
              <a:rPr lang="ru-RU" dirty="0" err="1"/>
              <a:t>дт</a:t>
            </a:r>
            <a:r>
              <a:rPr lang="ru-RU" dirty="0"/>
              <a:t> товары – </a:t>
            </a:r>
            <a:r>
              <a:rPr lang="ru-RU" dirty="0" err="1"/>
              <a:t>кт</a:t>
            </a:r>
            <a:r>
              <a:rPr lang="ru-RU" dirty="0"/>
              <a:t> поставщики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Расходной: очистить движения, возвести флаг, заблокировать по счету товары и по номенклатуре, выполнить запрос (получить сгруппированную </a:t>
            </a:r>
            <a:r>
              <a:rPr lang="ru-RU" dirty="0" err="1"/>
              <a:t>тч</a:t>
            </a:r>
            <a:r>
              <a:rPr lang="ru-RU" dirty="0"/>
              <a:t> без услуг, соединить два раза левым соединением с </a:t>
            </a:r>
            <a:r>
              <a:rPr lang="ru-RU" dirty="0" err="1"/>
              <a:t>рб</a:t>
            </a:r>
            <a:r>
              <a:rPr lang="ru-RU" dirty="0"/>
              <a:t> </a:t>
            </a:r>
            <a:r>
              <a:rPr lang="ru-RU" dirty="0" err="1"/>
              <a:t>управленческий.остатки</a:t>
            </a:r>
            <a:r>
              <a:rPr lang="ru-RU" dirty="0"/>
              <a:t> по видам субконто склад и по видам субконто номенклатура), проходим по выборке, проверяем остатки по складу, себестоимость считаем по компании, две проводки, одна для остатков и себестоимости, другая продажа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Затраты: возвести флаг, сгруппировать </a:t>
            </a:r>
            <a:r>
              <a:rPr lang="ru-RU" dirty="0" err="1"/>
              <a:t>тч</a:t>
            </a:r>
            <a:r>
              <a:rPr lang="ru-RU" dirty="0"/>
              <a:t>, заполнить движения из  выборки</a:t>
            </a:r>
          </a:p>
          <a:p>
            <a:r>
              <a:rPr lang="ru-RU" dirty="0"/>
              <a:t>Отчет: </a:t>
            </a:r>
            <a:r>
              <a:rPr lang="ru-RU" dirty="0" err="1"/>
              <a:t>рб</a:t>
            </a:r>
            <a:r>
              <a:rPr lang="ru-RU" dirty="0"/>
              <a:t> </a:t>
            </a:r>
            <a:r>
              <a:rPr lang="ru-RU" dirty="0" err="1"/>
              <a:t>упраленческий</a:t>
            </a:r>
            <a:r>
              <a:rPr lang="ru-RU" dirty="0"/>
              <a:t> обороты, счет = </a:t>
            </a:r>
            <a:r>
              <a:rPr lang="ru-RU" dirty="0" err="1"/>
              <a:t>СчетПрибыльУбытки</a:t>
            </a:r>
            <a:r>
              <a:rPr lang="ru-RU" dirty="0"/>
              <a:t>, </a:t>
            </a:r>
            <a:r>
              <a:rPr lang="ru-RU" dirty="0" err="1"/>
              <a:t>КорСчет</a:t>
            </a:r>
            <a:r>
              <a:rPr lang="ru-RU" dirty="0"/>
              <a:t> В (&amp;</a:t>
            </a:r>
            <a:r>
              <a:rPr lang="ru-RU" dirty="0" err="1"/>
              <a:t>СчетТовары</a:t>
            </a:r>
            <a:r>
              <a:rPr lang="ru-RU" dirty="0"/>
              <a:t>,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СчетЗатраты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СПР:</a:t>
            </a:r>
          </a:p>
          <a:p>
            <a:r>
              <a:rPr lang="ru-RU" dirty="0"/>
              <a:t>В конфигурации: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ГрафикиРаботы</a:t>
            </a:r>
            <a:r>
              <a:rPr lang="ru-RU" dirty="0"/>
              <a:t> (подразделение, дата, часов), основные начисления есть период действия, зависит от базы (оклад, премия (период действия базовый, база – оклад, вытеснение – произвольная сумма), произвольная сумма), </a:t>
            </a:r>
            <a:r>
              <a:rPr lang="ru-RU" dirty="0" err="1"/>
              <a:t>ррас</a:t>
            </a:r>
            <a:r>
              <a:rPr lang="ru-RU" dirty="0"/>
              <a:t> Основные начисления, документ зарплата к выплате (подразделение и </a:t>
            </a:r>
            <a:r>
              <a:rPr lang="ru-RU" dirty="0" err="1"/>
              <a:t>тч</a:t>
            </a:r>
            <a:r>
              <a:rPr lang="ru-RU" dirty="0"/>
              <a:t> сотрудники),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ВзаиморасчетыССотрудниками</a:t>
            </a:r>
            <a:r>
              <a:rPr lang="ru-RU" dirty="0"/>
              <a:t> (сотрудник, подразделение, вид расчета, сумма)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err="1"/>
              <a:t>ОбработкаПроведения</a:t>
            </a:r>
            <a:r>
              <a:rPr lang="ru-RU" dirty="0"/>
              <a:t> </a:t>
            </a:r>
            <a:r>
              <a:rPr lang="ru-RU" dirty="0" err="1"/>
              <a:t>НачисленияЗарплаты</a:t>
            </a:r>
            <a:r>
              <a:rPr lang="ru-RU" dirty="0"/>
              <a:t>: инициализируем </a:t>
            </a:r>
            <a:r>
              <a:rPr lang="ru-RU" dirty="0" err="1"/>
              <a:t>ПериодРегистрации</a:t>
            </a:r>
            <a:r>
              <a:rPr lang="ru-RU" dirty="0"/>
              <a:t>, возводим флаг, выполняем пакет запросов (получаем </a:t>
            </a:r>
            <a:r>
              <a:rPr lang="ru-RU" dirty="0" err="1"/>
              <a:t>тч</a:t>
            </a:r>
            <a:r>
              <a:rPr lang="ru-RU" dirty="0"/>
              <a:t> документа (дату окончания приводим к концу дня), потом соединяем левым соединением полученную </a:t>
            </a:r>
            <a:r>
              <a:rPr lang="ru-RU" dirty="0" err="1"/>
              <a:t>вт</a:t>
            </a:r>
            <a:r>
              <a:rPr lang="ru-RU" dirty="0"/>
              <a:t> с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СведенияОСотрудниках</a:t>
            </a:r>
            <a:r>
              <a:rPr lang="ru-RU" dirty="0"/>
              <a:t> по Сотруднику и </a:t>
            </a:r>
            <a:r>
              <a:rPr lang="ru-RU" dirty="0" err="1"/>
              <a:t>ДатаОкончания</a:t>
            </a:r>
            <a:r>
              <a:rPr lang="ru-RU" dirty="0"/>
              <a:t> </a:t>
            </a:r>
            <a:r>
              <a:rPr lang="en-US" dirty="0"/>
              <a:t>&gt;= </a:t>
            </a:r>
            <a:r>
              <a:rPr lang="ru-RU" dirty="0" err="1"/>
              <a:t>СведенияОСотрудниках.Период</a:t>
            </a:r>
            <a:r>
              <a:rPr lang="ru-RU" dirty="0"/>
              <a:t> с условием по виду расчета оклад, из полученный </a:t>
            </a:r>
            <a:r>
              <a:rPr lang="ru-RU" dirty="0" err="1"/>
              <a:t>вт</a:t>
            </a:r>
            <a:r>
              <a:rPr lang="ru-RU" dirty="0"/>
              <a:t> формируем </a:t>
            </a:r>
            <a:r>
              <a:rPr lang="ru-RU" dirty="0" err="1"/>
              <a:t>втДатыСреза</a:t>
            </a:r>
            <a:r>
              <a:rPr lang="ru-RU" dirty="0"/>
              <a:t> группируя по номеру строки, период максимальный и условием </a:t>
            </a:r>
            <a:r>
              <a:rPr lang="ru-RU" dirty="0" err="1"/>
              <a:t>втНачисленияСОкладом.Период</a:t>
            </a:r>
            <a:r>
              <a:rPr lang="ru-RU" dirty="0"/>
              <a:t> &lt;= </a:t>
            </a:r>
            <a:r>
              <a:rPr lang="ru-RU" dirty="0" err="1"/>
              <a:t>втНачисленияСОкладом.ДатаНачала</a:t>
            </a:r>
            <a:r>
              <a:rPr lang="ru-RU" dirty="0"/>
              <a:t>, </a:t>
            </a:r>
            <a:r>
              <a:rPr lang="ru-RU" dirty="0" err="1"/>
              <a:t>потои</a:t>
            </a:r>
            <a:r>
              <a:rPr lang="ru-RU" dirty="0"/>
              <a:t> идут два пакетных запроса, первый по </a:t>
            </a:r>
            <a:r>
              <a:rPr lang="ru-RU" dirty="0" err="1"/>
              <a:t>втНачисленияСОкладом</a:t>
            </a:r>
            <a:r>
              <a:rPr lang="ru-RU" dirty="0"/>
              <a:t> с условием где не </a:t>
            </a:r>
            <a:r>
              <a:rPr lang="ru-RU" dirty="0" err="1"/>
              <a:t>НомерСтроки</a:t>
            </a:r>
            <a:r>
              <a:rPr lang="ru-RU" dirty="0"/>
              <a:t> в </a:t>
            </a:r>
            <a:r>
              <a:rPr lang="ru-RU" dirty="0" err="1"/>
              <a:t>втДатаСреза</a:t>
            </a:r>
            <a:r>
              <a:rPr lang="ru-RU" dirty="0"/>
              <a:t>, второй состоит из трех запросов, первый с внутренним соединением </a:t>
            </a:r>
            <a:r>
              <a:rPr lang="ru-RU" dirty="0" err="1"/>
              <a:t>соединением</a:t>
            </a:r>
            <a:r>
              <a:rPr lang="ru-RU" dirty="0"/>
              <a:t> </a:t>
            </a:r>
            <a:r>
              <a:rPr lang="ru-RU" dirty="0" err="1"/>
              <a:t>втНачисленияСОкладом</a:t>
            </a:r>
            <a:r>
              <a:rPr lang="ru-RU" dirty="0"/>
              <a:t> и </a:t>
            </a:r>
            <a:r>
              <a:rPr lang="ru-RU" dirty="0" err="1"/>
              <a:t>втДатыСреза</a:t>
            </a:r>
            <a:r>
              <a:rPr lang="ru-RU" dirty="0"/>
              <a:t> по </a:t>
            </a:r>
            <a:r>
              <a:rPr lang="ru-RU" dirty="0" err="1"/>
              <a:t>НомеруСтроки</a:t>
            </a:r>
            <a:r>
              <a:rPr lang="ru-RU" dirty="0"/>
              <a:t> и Периоду </a:t>
            </a:r>
            <a:r>
              <a:rPr lang="ru-RU" dirty="0" err="1"/>
              <a:t>датаначала</a:t>
            </a:r>
            <a:r>
              <a:rPr lang="ru-RU" dirty="0"/>
              <a:t> = </a:t>
            </a:r>
            <a:r>
              <a:rPr lang="ru-RU" dirty="0" err="1"/>
              <a:t>ПериодДействияНачало</a:t>
            </a:r>
            <a:r>
              <a:rPr lang="ru-RU" dirty="0"/>
              <a:t>, второй с условием где Период </a:t>
            </a:r>
            <a:r>
              <a:rPr lang="en-US" dirty="0"/>
              <a:t>&gt; </a:t>
            </a:r>
            <a:r>
              <a:rPr lang="ru-RU" dirty="0" err="1"/>
              <a:t>ДатаНачала</a:t>
            </a:r>
            <a:r>
              <a:rPr lang="ru-RU" dirty="0"/>
              <a:t> период = </a:t>
            </a:r>
            <a:r>
              <a:rPr lang="ru-RU" dirty="0" err="1"/>
              <a:t>ПериодДействияНачало</a:t>
            </a:r>
            <a:r>
              <a:rPr lang="ru-RU" dirty="0"/>
              <a:t>, третий всё кроме оклада упорядочить по </a:t>
            </a:r>
            <a:r>
              <a:rPr lang="ru-RU" dirty="0" err="1"/>
              <a:t>ПериодДействияНачало</a:t>
            </a:r>
            <a:r>
              <a:rPr lang="ru-RU" dirty="0"/>
              <a:t> Итоги по номеру строки), если первый пакет не пустой – отказ, не указана ставка сотрудника, потом проходим по результату второго пакета, при обходе заполняем движения и разбиваем по датам, потом записываем движения и переходим к расчету оклада (запрос к данным графика, обход движений с поиском по в выборке по номеру строки, расчет результата из данных выборки и заполнение движения, затем запись без пересчета), потом расчет премии (запрос к основные начисления соединить с базой, расчет премии, запись без пересчета), и в конце возведение флага </a:t>
            </a:r>
            <a:r>
              <a:rPr lang="ru-RU" dirty="0" err="1"/>
              <a:t>ВзаиморасчетыССотрудниками</a:t>
            </a:r>
            <a:r>
              <a:rPr lang="ru-RU" dirty="0"/>
              <a:t>, запрос к </a:t>
            </a:r>
            <a:r>
              <a:rPr lang="ru-RU" dirty="0" err="1"/>
              <a:t>ррас</a:t>
            </a:r>
            <a:r>
              <a:rPr lang="ru-RU" dirty="0"/>
              <a:t> </a:t>
            </a:r>
            <a:r>
              <a:rPr lang="ru-RU" dirty="0" err="1"/>
              <a:t>ОсновныеНачисления</a:t>
            </a:r>
            <a:r>
              <a:rPr lang="ru-RU" dirty="0"/>
              <a:t> с схлопыванием и заполнение движений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</a:t>
            </a:r>
            <a:r>
              <a:rPr lang="ru-RU" dirty="0" err="1"/>
              <a:t>ЗарплатаКВыплате</a:t>
            </a:r>
            <a:r>
              <a:rPr lang="ru-RU" dirty="0"/>
              <a:t>: возвести флаг, заполнить движения из </a:t>
            </a:r>
            <a:r>
              <a:rPr lang="ru-RU" dirty="0" err="1"/>
              <a:t>тч</a:t>
            </a:r>
            <a:endParaRPr lang="ru-RU" dirty="0"/>
          </a:p>
          <a:p>
            <a:r>
              <a:rPr lang="ru-RU" dirty="0"/>
              <a:t>Код кнопки заполнить на форме документа </a:t>
            </a:r>
            <a:r>
              <a:rPr lang="ru-RU" dirty="0" err="1"/>
              <a:t>ЗарплатаКВыплате</a:t>
            </a:r>
            <a:r>
              <a:rPr lang="ru-RU" dirty="0"/>
              <a:t>: отказ если документ проведен, иначе очистить </a:t>
            </a:r>
            <a:r>
              <a:rPr lang="ru-RU" dirty="0" err="1"/>
              <a:t>тч</a:t>
            </a:r>
            <a:r>
              <a:rPr lang="ru-RU" dirty="0"/>
              <a:t>, получить данные из регистра </a:t>
            </a:r>
            <a:r>
              <a:rPr lang="ru-RU" dirty="0" err="1"/>
              <a:t>ВзаиморасчетыССотрудниками.Остатки</a:t>
            </a:r>
            <a:r>
              <a:rPr lang="ru-RU" dirty="0"/>
              <a:t>(&amp;</a:t>
            </a:r>
            <a:r>
              <a:rPr lang="ru-RU" dirty="0" err="1"/>
              <a:t>ДатаОстатков</a:t>
            </a:r>
            <a:r>
              <a:rPr lang="ru-RU" dirty="0"/>
              <a:t>, Подразделение = &amp;Подразделение) на границу времени (</a:t>
            </a:r>
            <a:r>
              <a:rPr lang="ru-RU" dirty="0" err="1"/>
              <a:t>КонецМесяца</a:t>
            </a:r>
            <a:r>
              <a:rPr lang="ru-RU" dirty="0"/>
              <a:t>(</a:t>
            </a:r>
            <a:r>
              <a:rPr lang="ru-RU" dirty="0" err="1"/>
              <a:t>Объект.Дата</a:t>
            </a:r>
            <a:r>
              <a:rPr lang="ru-RU" dirty="0"/>
              <a:t>)) и заполнить </a:t>
            </a:r>
            <a:r>
              <a:rPr lang="ru-RU" dirty="0" err="1"/>
              <a:t>тч</a:t>
            </a:r>
            <a:endParaRPr lang="ru-RU" dirty="0"/>
          </a:p>
          <a:p>
            <a:r>
              <a:rPr lang="ru-RU" dirty="0"/>
              <a:t>Отчет: по регистру </a:t>
            </a:r>
            <a:r>
              <a:rPr lang="ru-RU" dirty="0" err="1"/>
              <a:t>ВзаиморасчетыССотрудниками.ОстаткиИОбороты</a:t>
            </a:r>
            <a:r>
              <a:rPr lang="ru-RU" dirty="0"/>
              <a:t>(&amp;</a:t>
            </a:r>
            <a:r>
              <a:rPr lang="ru-RU" dirty="0" err="1"/>
              <a:t>НачалоПериода</a:t>
            </a:r>
            <a:r>
              <a:rPr lang="ru-RU" dirty="0"/>
              <a:t>, &amp;</a:t>
            </a:r>
            <a:r>
              <a:rPr lang="ru-RU" dirty="0" err="1"/>
              <a:t>КонецПериода</a:t>
            </a:r>
            <a:r>
              <a:rPr lang="ru-RU" dirty="0"/>
              <a:t>, , , Подразделение = &amp;Подразделение)</a:t>
            </a:r>
          </a:p>
          <a:p>
            <a:r>
              <a:rPr lang="ru-RU" dirty="0"/>
              <a:t>УФ:</a:t>
            </a:r>
          </a:p>
          <a:p>
            <a:r>
              <a:rPr lang="ru-RU" dirty="0"/>
              <a:t>В конфигурации: Задача, Форма Задачи, Невыполненные Задачи, Регламентное задание</a:t>
            </a:r>
          </a:p>
          <a:p>
            <a:r>
              <a:rPr lang="ru-RU" dirty="0"/>
              <a:t>В общем модуле: </a:t>
            </a:r>
            <a:r>
              <a:rPr lang="ru-RU" dirty="0" err="1"/>
              <a:t>ФормированиеЗадач</a:t>
            </a:r>
            <a:r>
              <a:rPr lang="ru-RU" dirty="0"/>
              <a:t> (Получить сотрудников из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СведенияОСотрудниках</a:t>
            </a:r>
            <a:r>
              <a:rPr lang="ru-RU" dirty="0"/>
              <a:t>, Создать задачу для каждого из полученных сотрудников), </a:t>
            </a:r>
            <a:r>
              <a:rPr lang="ru-RU" dirty="0" err="1"/>
              <a:t>ПолучитьСписокЗадач</a:t>
            </a:r>
            <a:r>
              <a:rPr lang="ru-RU" dirty="0"/>
              <a:t> (Получить все не выполненные задачи по исполнителю и вернуть массив ссылок на задачи)</a:t>
            </a:r>
          </a:p>
          <a:p>
            <a:r>
              <a:rPr lang="ru-RU" dirty="0"/>
              <a:t>В модуле приложения: перед началом работы подключить обработчик события, получить список задач и открыть </a:t>
            </a:r>
            <a:r>
              <a:rPr lang="ru-RU"/>
              <a:t>форму каждой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32594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7612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Движения.Продажи.Записывать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("Партия", "Партия");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|	РасходнаяНакладнаяСписокНоменклатуры.Номенклатура.ВидНоменклатуры КАК </a:t>
            </a:r>
            <a:r>
              <a:rPr lang="ru-RU" dirty="0" err="1"/>
              <a:t>ВидНоменклатуры</a:t>
            </a:r>
            <a:endParaRPr lang="ru-RU" dirty="0"/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РасходнаяНакладнаяСписокНоменклатуры.Партия</a:t>
            </a:r>
            <a:r>
              <a:rPr lang="ru-RU" dirty="0"/>
              <a:t>,</a:t>
            </a:r>
          </a:p>
          <a:p>
            <a:r>
              <a:rPr lang="ru-RU" dirty="0"/>
              <a:t>	|	РасходнаяНакладнаяСписокНоменклатуры.Номенклатура.ВидНоменклатуры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Номенклатура,</a:t>
            </a:r>
          </a:p>
          <a:p>
            <a:r>
              <a:rPr lang="ru-RU" dirty="0"/>
              <a:t>	|	Партия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&amp;Период КАК Период,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втТЧТовары.ВидНоменклатуры</a:t>
            </a:r>
            <a:r>
              <a:rPr lang="ru-RU" dirty="0"/>
              <a:t> КАК </a:t>
            </a:r>
            <a:r>
              <a:rPr lang="ru-RU" dirty="0" err="1"/>
              <a:t>ВидНоменклатуры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втТЧТовары.Партия.Представление</a:t>
            </a:r>
            <a:r>
              <a:rPr lang="ru-RU" dirty="0"/>
              <a:t> КАК </a:t>
            </a:r>
            <a:r>
              <a:rPr lang="ru-RU" dirty="0" err="1"/>
              <a:t>ПартияПредставление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втТЧТовары.Сумма</a:t>
            </a:r>
            <a:r>
              <a:rPr lang="ru-RU" dirty="0"/>
              <a:t> КАК </a:t>
            </a:r>
            <a:r>
              <a:rPr lang="ru-RU" dirty="0" err="1"/>
              <a:t>СуммаПродажи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(Номенклатура, Партия)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втТЧТовары.Партия</a:t>
            </a:r>
            <a:r>
              <a:rPr lang="ru-RU" dirty="0"/>
              <a:t> КАК Партия</a:t>
            </a:r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			ГДЕ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втТЧТовары.ВидНоменклатуры</a:t>
            </a:r>
            <a:r>
              <a:rPr lang="ru-RU" dirty="0"/>
              <a:t>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			И </a:t>
            </a:r>
            <a:r>
              <a:rPr lang="ru-RU" dirty="0" err="1"/>
              <a:t>втТЧТовары.Партия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ОстаткиНоменклатурыОстатки.Партия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СУММА(Количество),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СуммаПродажи</a:t>
            </a:r>
            <a:r>
              <a:rPr lang="ru-RU" dirty="0"/>
              <a:t>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	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ИтогоСебестоимость</a:t>
            </a:r>
            <a:r>
              <a:rPr lang="ru-RU" dirty="0"/>
              <a:t> = 0;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ВыборкаДетальныеЗаписи.ВидНоменклатуры</a:t>
            </a:r>
            <a:r>
              <a:rPr lang="ru-RU" dirty="0"/>
              <a:t> = </a:t>
            </a:r>
            <a:r>
              <a:rPr lang="ru-RU" dirty="0" err="1"/>
              <a:t>Перечисления.ВидыНоменклатуры.Товар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&gt;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Отказ = Истина;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по партии %2 в количестве %3", </a:t>
            </a:r>
            <a:r>
              <a:rPr lang="ru-RU" dirty="0" err="1"/>
              <a:t>ВыборкаДетальныеЗаписи.НоменклатураПредставление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		</a:t>
            </a:r>
            <a:r>
              <a:rPr lang="ru-RU" dirty="0" err="1"/>
              <a:t>ВыборкаДетальныеЗаписи.ПартияПредставление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-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Отказ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Продолжить;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Иначе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Себестоимость =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 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ИтогоСебестоимость</a:t>
            </a:r>
            <a:r>
              <a:rPr lang="ru-RU" dirty="0"/>
              <a:t> = </a:t>
            </a:r>
            <a:r>
              <a:rPr lang="ru-RU" dirty="0" err="1"/>
              <a:t>ИтогоСебестоимость</a:t>
            </a:r>
            <a:r>
              <a:rPr lang="ru-RU" dirty="0"/>
              <a:t> + </a:t>
            </a:r>
            <a:r>
              <a:rPr lang="ru-RU" dirty="0" err="1"/>
              <a:t>Движение.Себестоимость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Движения.Продажи.Добавить</a:t>
            </a:r>
            <a:r>
              <a:rPr lang="ru-RU" dirty="0"/>
              <a:t>(); 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ИтогоСебестоимость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4798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	И РасходнаяНакладнаяСписокНоменклатуры.Номенклатура.ВидНоменклатуры &lt;&gt; &amp;</a:t>
            </a:r>
            <a:r>
              <a:rPr lang="ru-RU" dirty="0" err="1"/>
              <a:t>ВидНоменклатурыУслуга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УправленческийОстаткиПоСкладу.КоличествоОстаток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КоличествоОстатокНаСкладе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КоличествоОстатокВКомпании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СуммаОстатокВКомпании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УправленческийОстаткиПоСкладу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УправленческийОстаткиПоСкладу.Субконто1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УправленческийОстаткиПоКомпании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УправленческийОстаткиПоКомпании.Субконто1";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", 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ВидНоменклатурыУслуга</a:t>
            </a:r>
            <a:r>
              <a:rPr lang="ru-RU" dirty="0"/>
              <a:t>", </a:t>
            </a:r>
            <a:r>
              <a:rPr lang="ru-RU" dirty="0" err="1"/>
              <a:t>Перечисления.ВидыНоменклатуры.Услуга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 /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// продажа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2524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 КАК Проект,</a:t>
            </a:r>
          </a:p>
          <a:p>
            <a:r>
              <a:rPr lang="ru-RU" dirty="0"/>
              <a:t>		|	СУММА(</a:t>
            </a:r>
            <a:r>
              <a:rPr lang="ru-RU" dirty="0" err="1"/>
              <a:t>ЗатратыСписокЗатрат.Сумма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Документ.Затраты.СписокЗатрат</a:t>
            </a:r>
            <a:r>
              <a:rPr lang="ru-RU" dirty="0"/>
              <a:t> КАК </a:t>
            </a:r>
            <a:r>
              <a:rPr lang="ru-RU" dirty="0" err="1"/>
              <a:t>ЗатратыСписокЗатрат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</a:t>
            </a:r>
            <a:r>
              <a:rPr lang="ru-RU" dirty="0" err="1"/>
              <a:t>Выборка.Проект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ПланыСчетов.Управленческий.ОбщехозяйственныеЗатраты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494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ЗаполнитьГрафик</a:t>
            </a:r>
            <a:r>
              <a:rPr lang="ru-RU" dirty="0"/>
              <a:t>(</a:t>
            </a:r>
            <a:r>
              <a:rPr lang="ru-RU" dirty="0" err="1"/>
              <a:t>ДатаНачала</a:t>
            </a:r>
            <a:r>
              <a:rPr lang="ru-RU" dirty="0"/>
              <a:t>, </a:t>
            </a:r>
            <a:r>
              <a:rPr lang="ru-RU" dirty="0" err="1"/>
              <a:t>ДатаОкончания</a:t>
            </a:r>
            <a:r>
              <a:rPr lang="ru-RU" dirty="0"/>
              <a:t>, </a:t>
            </a:r>
            <a:r>
              <a:rPr lang="ru-RU" dirty="0" err="1"/>
              <a:t>ВыходныеДни</a:t>
            </a:r>
            <a:r>
              <a:rPr lang="ru-RU" dirty="0"/>
              <a:t>, Подразделение) Экспорт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Набор = </a:t>
            </a:r>
            <a:r>
              <a:rPr lang="ru-RU" dirty="0" err="1"/>
              <a:t>РегистрыСведений.ГрафикиРаботы.СоздатьНаборЗаписей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Набор.Отбор.Подразделение.Установить</a:t>
            </a:r>
            <a:r>
              <a:rPr lang="ru-RU" dirty="0"/>
              <a:t>(Подразделение);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ЧислоСекундВСутках</a:t>
            </a:r>
            <a:r>
              <a:rPr lang="ru-RU" dirty="0"/>
              <a:t> = 86400;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Дат = </a:t>
            </a:r>
            <a:r>
              <a:rPr lang="ru-RU" dirty="0" err="1"/>
              <a:t>ДатаНачала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Пока Дат &lt;= </a:t>
            </a:r>
            <a:r>
              <a:rPr lang="ru-RU" dirty="0" err="1"/>
              <a:t>ДатаОкончания</a:t>
            </a:r>
            <a:r>
              <a:rPr lang="ru-RU" dirty="0"/>
              <a:t> Цикл</a:t>
            </a:r>
          </a:p>
          <a:p>
            <a:r>
              <a:rPr lang="ru-RU" dirty="0"/>
              <a:t>		Запись = </a:t>
            </a:r>
            <a:r>
              <a:rPr lang="ru-RU" dirty="0" err="1"/>
              <a:t>Набор.Добавить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Запись.Дата</a:t>
            </a:r>
            <a:r>
              <a:rPr lang="ru-RU" dirty="0"/>
              <a:t> = Дат;</a:t>
            </a:r>
          </a:p>
          <a:p>
            <a:r>
              <a:rPr lang="ru-RU" dirty="0"/>
              <a:t>		</a:t>
            </a:r>
            <a:r>
              <a:rPr lang="ru-RU" dirty="0" err="1"/>
              <a:t>Запись.Подразделение</a:t>
            </a:r>
            <a:r>
              <a:rPr lang="ru-RU" dirty="0"/>
              <a:t> = Подразделение;</a:t>
            </a:r>
          </a:p>
          <a:p>
            <a:r>
              <a:rPr lang="ru-RU" dirty="0"/>
              <a:t>		Если Найти(</a:t>
            </a:r>
            <a:r>
              <a:rPr lang="ru-RU" dirty="0" err="1"/>
              <a:t>ВыходныеДни</a:t>
            </a:r>
            <a:r>
              <a:rPr lang="ru-RU" dirty="0"/>
              <a:t>, Строка(</a:t>
            </a:r>
            <a:r>
              <a:rPr lang="ru-RU" dirty="0" err="1"/>
              <a:t>ДеньНедели</a:t>
            </a:r>
            <a:r>
              <a:rPr lang="ru-RU" dirty="0"/>
              <a:t>(Дат))) Тогда</a:t>
            </a:r>
          </a:p>
          <a:p>
            <a:r>
              <a:rPr lang="ru-RU" dirty="0"/>
              <a:t>			</a:t>
            </a:r>
            <a:r>
              <a:rPr lang="ru-RU" dirty="0" err="1"/>
              <a:t>Запись.Часов</a:t>
            </a:r>
            <a:r>
              <a:rPr lang="ru-RU" dirty="0"/>
              <a:t> = 0;</a:t>
            </a:r>
          </a:p>
          <a:p>
            <a:r>
              <a:rPr lang="ru-RU" dirty="0"/>
              <a:t>		Иначе	          </a:t>
            </a:r>
          </a:p>
          <a:p>
            <a:r>
              <a:rPr lang="ru-RU" dirty="0"/>
              <a:t>			</a:t>
            </a:r>
            <a:r>
              <a:rPr lang="ru-RU" dirty="0" err="1"/>
              <a:t>Запись.Часов</a:t>
            </a:r>
            <a:r>
              <a:rPr lang="ru-RU" dirty="0"/>
              <a:t> = 8;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 </a:t>
            </a:r>
          </a:p>
          <a:p>
            <a:r>
              <a:rPr lang="ru-RU" dirty="0"/>
              <a:t>		Дат = Дат + </a:t>
            </a:r>
            <a:r>
              <a:rPr lang="ru-RU" dirty="0" err="1"/>
              <a:t>ЧислоСекундВСутках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 </a:t>
            </a:r>
          </a:p>
          <a:p>
            <a:r>
              <a:rPr lang="ru-RU" dirty="0"/>
              <a:t>	</a:t>
            </a:r>
            <a:r>
              <a:rPr lang="ru-RU" dirty="0" err="1"/>
              <a:t>Набор.Записать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157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6475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СТОИТ ФЛАЖЕК БАЛАНСОВЫЙ, ТО РЕСУРС БУДЕТ УКАЗЫВАТЬСЯ ПО СЧЕТУ ДЕБЕТА И КРЕДИТА.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ПРИЗНАК УЧЕТА ПОЗВОЛЯЕТ ОБОЗНАЧИТЬ ДЛЯ КАКИХ СЧЕТОВ СТОИТ ПОКАЗЫВАТЬ РЕСУРС.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864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НачалоМесяца</a:t>
            </a:r>
            <a:r>
              <a:rPr lang="ru-RU" dirty="0"/>
              <a:t>(Дата);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Движения.ОсновныеНачисления.Записывать</a:t>
            </a:r>
            <a:r>
              <a:rPr lang="ru-RU" dirty="0"/>
              <a:t> = Истина;</a:t>
            </a:r>
          </a:p>
          <a:p>
            <a:endParaRPr lang="ru-RU" dirty="0"/>
          </a:p>
          <a:p>
            <a:r>
              <a:rPr lang="ru-RU" dirty="0"/>
              <a:t>	#Область Запрос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НачислениеЗарплатыОсновныеНачисления.Подразделение</a:t>
            </a:r>
            <a:r>
              <a:rPr lang="ru-RU" dirty="0"/>
              <a:t> КАК Подразделение,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НачислениеЗарплатыОсновныеНачисления.ДатаНачала</a:t>
            </a:r>
            <a:r>
              <a:rPr lang="ru-RU" dirty="0"/>
              <a:t> КАК </a:t>
            </a:r>
            <a:r>
              <a:rPr lang="ru-RU" dirty="0" err="1"/>
              <a:t>ДатаНачала</a:t>
            </a:r>
            <a:r>
              <a:rPr lang="ru-RU" dirty="0"/>
              <a:t>,</a:t>
            </a:r>
          </a:p>
          <a:p>
            <a:r>
              <a:rPr lang="ru-RU" dirty="0"/>
              <a:t>		|	КОНЕЦПЕРИОДА(</a:t>
            </a:r>
            <a:r>
              <a:rPr lang="ru-RU" dirty="0" err="1"/>
              <a:t>НачислениеЗарплатыОсновныеНачисления.ДатаОкончания</a:t>
            </a:r>
            <a:r>
              <a:rPr lang="ru-RU" dirty="0"/>
              <a:t>, ДЕНЬ) КАК </a:t>
            </a:r>
            <a:r>
              <a:rPr lang="ru-RU" dirty="0" err="1"/>
              <a:t>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НАЧАЛОПЕРИОДА(</a:t>
            </a:r>
            <a:r>
              <a:rPr lang="ru-RU" dirty="0" err="1"/>
              <a:t>НачислениеЗарплатыОсновныеНачисления.Ссылка.Дата</a:t>
            </a:r>
            <a:r>
              <a:rPr lang="ru-RU" dirty="0"/>
              <a:t>, МЕСЯЦ) КАК 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НачислениеЗарплатыОсновныеНачисления.Параметр</a:t>
            </a:r>
            <a:r>
              <a:rPr lang="ru-RU" dirty="0"/>
              <a:t> КАК Параметр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Документ.НачислениеЗарплаты.ОсновныеНачисления</a:t>
            </a:r>
            <a:r>
              <a:rPr lang="ru-RU" dirty="0"/>
              <a:t> КАК </a:t>
            </a:r>
            <a:r>
              <a:rPr lang="ru-RU" dirty="0" err="1"/>
              <a:t>НачислениеЗарплатыОсновныеНачисления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НачислениеЗарплатыОсновныеНачисления.Ссылка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Сотрудник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втНачисления.Подразделение</a:t>
            </a:r>
            <a:r>
              <a:rPr lang="ru-RU" dirty="0"/>
              <a:t> КАК Подразделение,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втНачисления.ДатаНачала</a:t>
            </a:r>
            <a:r>
              <a:rPr lang="ru-RU" dirty="0"/>
              <a:t> КАК </a:t>
            </a:r>
            <a:r>
              <a:rPr lang="ru-RU" dirty="0" err="1"/>
              <a:t>ДатаНачала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втНачисления.ДатаОкончания</a:t>
            </a:r>
            <a:r>
              <a:rPr lang="ru-RU" dirty="0"/>
              <a:t> КАК </a:t>
            </a:r>
            <a:r>
              <a:rPr lang="ru-RU" dirty="0" err="1"/>
              <a:t>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втНачисления.ПериодРегистрации</a:t>
            </a:r>
            <a:r>
              <a:rPr lang="ru-RU" dirty="0"/>
              <a:t> КАК 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СведенияОСотрудниках.Период</a:t>
            </a:r>
            <a:r>
              <a:rPr lang="ru-RU" dirty="0"/>
              <a:t>, ДАТАВРЕМЯ(1, 1, 1)) КАК Период,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СведенияОСотрудниках.Оклад</a:t>
            </a:r>
            <a:r>
              <a:rPr lang="ru-RU" dirty="0"/>
              <a:t>, 0) КАК Оклад,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втНачисления.Параметр</a:t>
            </a:r>
            <a:r>
              <a:rPr lang="ru-RU" dirty="0"/>
              <a:t> КАК Параметр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втНачисленияСОкладом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</a:t>
            </a:r>
            <a:r>
              <a:rPr lang="ru-RU" dirty="0"/>
              <a:t> КАК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РегистрСведений.СведенияОСотрудниках</a:t>
            </a:r>
            <a:r>
              <a:rPr lang="ru-RU" dirty="0"/>
              <a:t> КАК </a:t>
            </a:r>
            <a:r>
              <a:rPr lang="ru-RU" dirty="0" err="1"/>
              <a:t>СведенияОСотрудниках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втНачисления.Сотрудник</a:t>
            </a:r>
            <a:r>
              <a:rPr lang="ru-RU" dirty="0"/>
              <a:t> = </a:t>
            </a:r>
            <a:r>
              <a:rPr lang="ru-RU" dirty="0" err="1"/>
              <a:t>СведенияОСотрудниках.Сотрудник</a:t>
            </a:r>
            <a:endParaRPr lang="ru-RU" dirty="0"/>
          </a:p>
          <a:p>
            <a:r>
              <a:rPr lang="ru-RU" dirty="0"/>
              <a:t>		|			И (</a:t>
            </a:r>
            <a:r>
              <a:rPr lang="ru-RU" dirty="0" err="1"/>
              <a:t>втНачисления.ДатаОкончания</a:t>
            </a:r>
            <a:r>
              <a:rPr lang="ru-RU" dirty="0"/>
              <a:t> &gt;= ЕСТЬNULL(</a:t>
            </a:r>
            <a:r>
              <a:rPr lang="ru-RU" dirty="0" err="1"/>
              <a:t>СведенияОСотрудниках.Период</a:t>
            </a:r>
            <a:r>
              <a:rPr lang="ru-RU" dirty="0"/>
              <a:t>, ДАТАВРЕМЯ(1, 1, 1)))</a:t>
            </a:r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втНачисления.ВидРасчета</a:t>
            </a:r>
            <a:r>
              <a:rPr lang="ru-RU" dirty="0"/>
              <a:t> = &amp;Оклад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Период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втНачисленияСОкладом.Период</a:t>
            </a:r>
            <a:r>
              <a:rPr lang="ru-RU" dirty="0"/>
              <a:t>) КАК Период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втДатыСреза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</a:t>
            </a:r>
            <a:r>
              <a:rPr lang="ru-RU" dirty="0"/>
              <a:t> КАК </a:t>
            </a:r>
            <a:r>
              <a:rPr lang="ru-RU" dirty="0" err="1"/>
              <a:t>втНачисленияСОкладом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втНачисленияСОкладом.Период</a:t>
            </a:r>
            <a:r>
              <a:rPr lang="ru-RU" dirty="0"/>
              <a:t> &lt;= </a:t>
            </a:r>
            <a:r>
              <a:rPr lang="ru-RU" dirty="0" err="1"/>
              <a:t>втНачисленияСОкладом.ДатаНачала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втНачисленияСОкладом.НомерСтроки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Период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втНачисленияСОкладом.Сотрудник.Представление</a:t>
            </a:r>
            <a:r>
              <a:rPr lang="ru-RU" dirty="0"/>
              <a:t> КАК </a:t>
            </a:r>
            <a:r>
              <a:rPr lang="ru-RU" dirty="0" err="1"/>
              <a:t>СотрудникПредставление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втНачисленияСОкладом.ДатаНачала</a:t>
            </a:r>
            <a:r>
              <a:rPr lang="ru-RU" dirty="0"/>
              <a:t> КАК </a:t>
            </a:r>
            <a:r>
              <a:rPr lang="ru-RU" dirty="0" err="1"/>
              <a:t>ДатаНачала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</a:t>
            </a:r>
            <a:r>
              <a:rPr lang="ru-RU" dirty="0"/>
              <a:t> КАК </a:t>
            </a:r>
            <a:r>
              <a:rPr lang="ru-RU" dirty="0" err="1"/>
              <a:t>втНачисленияСОкладом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НЕ </a:t>
            </a:r>
            <a:r>
              <a:rPr lang="ru-RU" dirty="0" err="1"/>
              <a:t>втНачисленияСОкладом.НомерСтроки</a:t>
            </a:r>
            <a:r>
              <a:rPr lang="ru-RU" dirty="0"/>
              <a:t> В</a:t>
            </a:r>
          </a:p>
          <a:p>
            <a:r>
              <a:rPr lang="ru-RU" dirty="0"/>
              <a:t>		|				(ВЫБРАТЬ</a:t>
            </a:r>
          </a:p>
          <a:p>
            <a:r>
              <a:rPr lang="ru-RU" dirty="0"/>
              <a:t>		|					</a:t>
            </a:r>
            <a:r>
              <a:rPr lang="ru-RU" dirty="0" err="1"/>
              <a:t>втДатыСреза.НомерСтроки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endParaRPr lang="ru-RU" dirty="0"/>
          </a:p>
          <a:p>
            <a:r>
              <a:rPr lang="ru-RU" dirty="0"/>
              <a:t>		|				ИЗ</a:t>
            </a:r>
          </a:p>
          <a:p>
            <a:r>
              <a:rPr lang="ru-RU" dirty="0"/>
              <a:t>		|					</a:t>
            </a:r>
            <a:r>
              <a:rPr lang="ru-RU" dirty="0" err="1"/>
              <a:t>втДатыСреза</a:t>
            </a:r>
            <a:r>
              <a:rPr lang="ru-RU" dirty="0"/>
              <a:t> КАК </a:t>
            </a:r>
            <a:r>
              <a:rPr lang="ru-RU" dirty="0" err="1"/>
              <a:t>втДатыСреза</a:t>
            </a:r>
            <a:r>
              <a:rPr lang="ru-RU" dirty="0"/>
              <a:t>)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втНачисленияСОкладом.Подразделение</a:t>
            </a:r>
            <a:r>
              <a:rPr lang="ru-RU" dirty="0"/>
              <a:t> КАК Подразделение,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втНачисленияСОкладом.ДатаНачала</a:t>
            </a:r>
            <a:r>
              <a:rPr lang="ru-RU" dirty="0"/>
              <a:t> КАК </a:t>
            </a:r>
            <a:r>
              <a:rPr lang="ru-RU" dirty="0" err="1"/>
              <a:t>ПериодДействияНачало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втНачисленияСОкладом.ДатаОкончания</a:t>
            </a:r>
            <a:r>
              <a:rPr lang="ru-RU" dirty="0"/>
              <a:t> КАК </a:t>
            </a:r>
            <a:r>
              <a:rPr lang="ru-RU" dirty="0" err="1"/>
              <a:t>ПериодДействияКонец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втНачисленияСОкладом.ПериодРегистрации</a:t>
            </a:r>
            <a:r>
              <a:rPr lang="ru-RU" dirty="0"/>
              <a:t> КАК 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втНачисленияСОкладом.Оклад</a:t>
            </a:r>
            <a:r>
              <a:rPr lang="ru-RU" dirty="0"/>
              <a:t> КАК Оклад,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втНачисленияСОкладом.Параметр</a:t>
            </a:r>
            <a:r>
              <a:rPr lang="ru-RU" dirty="0"/>
              <a:t> КАК Параметр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</a:t>
            </a:r>
            <a:r>
              <a:rPr lang="ru-RU" dirty="0"/>
              <a:t> КАК </a:t>
            </a:r>
            <a:r>
              <a:rPr lang="ru-RU" dirty="0" err="1"/>
              <a:t>втНачисленияСОкладом</a:t>
            </a:r>
            <a:endParaRPr lang="ru-RU" dirty="0"/>
          </a:p>
          <a:p>
            <a:r>
              <a:rPr lang="ru-RU" dirty="0"/>
              <a:t>		|		ВНУТРЕННЕЕ СОЕДИНЕНИЕ </a:t>
            </a:r>
            <a:r>
              <a:rPr lang="ru-RU" dirty="0" err="1"/>
              <a:t>втДатыСреза</a:t>
            </a:r>
            <a:r>
              <a:rPr lang="ru-RU" dirty="0"/>
              <a:t> КАК </a:t>
            </a:r>
            <a:r>
              <a:rPr lang="ru-RU" dirty="0" err="1"/>
              <a:t>втДатыСреза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втНачисленияСОкладом.НомерСтроки</a:t>
            </a:r>
            <a:r>
              <a:rPr lang="ru-RU" dirty="0"/>
              <a:t> = </a:t>
            </a:r>
            <a:r>
              <a:rPr lang="ru-RU" dirty="0" err="1"/>
              <a:t>втДатыСреза.НомерСтроки</a:t>
            </a:r>
            <a:endParaRPr lang="ru-RU" dirty="0"/>
          </a:p>
          <a:p>
            <a:r>
              <a:rPr lang="ru-RU" dirty="0"/>
              <a:t>		|			И </a:t>
            </a:r>
            <a:r>
              <a:rPr lang="ru-RU" dirty="0" err="1"/>
              <a:t>втНачисленияСОкладом.Период</a:t>
            </a:r>
            <a:r>
              <a:rPr lang="ru-RU" dirty="0"/>
              <a:t> = </a:t>
            </a:r>
            <a:r>
              <a:rPr lang="ru-RU" dirty="0" err="1"/>
              <a:t>втДатыСреза.Период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|ОБЪЕДИНИТЬ ВСЕ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втНачисленияСОкладом.Сотрудник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втНачисленияСОкладом.Подразделение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втНачисленияСОкладом.Период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втНачисленияСОкладом.Оклад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втНачисленияСОкладом.Параметр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</a:t>
            </a:r>
            <a:r>
              <a:rPr lang="ru-RU" dirty="0"/>
              <a:t> КАК </a:t>
            </a:r>
            <a:r>
              <a:rPr lang="ru-RU" dirty="0" err="1"/>
              <a:t>втНачисленияСОкладом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втНачисленияСОкладом.Период</a:t>
            </a:r>
            <a:r>
              <a:rPr lang="ru-RU" dirty="0"/>
              <a:t> &gt; </a:t>
            </a:r>
            <a:r>
              <a:rPr lang="ru-RU" dirty="0" err="1"/>
              <a:t>втНачисленияСОкладом.ДатаНачала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|ОБЪЕДИНИТЬ ВСЕ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втНачисления.Сотрудник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втНачисления.Подразделение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втНачисления.ДатаНачала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0,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втНачисления.Параметр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</a:t>
            </a:r>
            <a:r>
              <a:rPr lang="ru-RU" dirty="0"/>
              <a:t> КАК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втНачисления.ВидРасчета</a:t>
            </a:r>
            <a:r>
              <a:rPr lang="ru-RU" dirty="0"/>
              <a:t> &lt;&gt; &amp;Оклад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ПериодДействияНачало</a:t>
            </a:r>
            <a:endParaRPr lang="ru-RU" dirty="0"/>
          </a:p>
          <a:p>
            <a:r>
              <a:rPr lang="ru-RU" dirty="0"/>
              <a:t>		|ИТОГИ ПО</a:t>
            </a:r>
          </a:p>
          <a:p>
            <a:r>
              <a:rPr lang="ru-RU" dirty="0"/>
              <a:t>		|	</a:t>
            </a:r>
            <a:r>
              <a:rPr lang="ru-RU" dirty="0" err="1"/>
              <a:t>НомерСтроки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#</a:t>
            </a:r>
            <a:r>
              <a:rPr lang="ru-RU" dirty="0" err="1"/>
              <a:t>КонецОбласти</a:t>
            </a:r>
            <a:endParaRPr lang="ru-RU" dirty="0"/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("Оклад", </a:t>
            </a:r>
            <a:r>
              <a:rPr lang="ru-RU" dirty="0" err="1"/>
              <a:t>ПланыВидовРасчета.ОсновныеНачисления.Оклад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РезультатыЗапросов</a:t>
            </a:r>
            <a:r>
              <a:rPr lang="ru-RU" dirty="0"/>
              <a:t> = </a:t>
            </a:r>
            <a:r>
              <a:rPr lang="ru-RU" dirty="0" err="1"/>
              <a:t>Запрос.ВыполнитьПакет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Если Не </a:t>
            </a:r>
            <a:r>
              <a:rPr lang="ru-RU" dirty="0" err="1"/>
              <a:t>РезультатыЗапросов</a:t>
            </a:r>
            <a:r>
              <a:rPr lang="ru-RU" dirty="0"/>
              <a:t>[3].Пустой() Тогда</a:t>
            </a:r>
          </a:p>
          <a:p>
            <a:r>
              <a:rPr lang="ru-RU" dirty="0"/>
              <a:t>		</a:t>
            </a:r>
            <a:r>
              <a:rPr lang="ru-RU" dirty="0" err="1"/>
              <a:t>ВыборкаКонтроль</a:t>
            </a:r>
            <a:r>
              <a:rPr lang="ru-RU" dirty="0"/>
              <a:t> = </a:t>
            </a:r>
            <a:r>
              <a:rPr lang="ru-RU" dirty="0" err="1"/>
              <a:t>РезультатыЗапросов</a:t>
            </a:r>
            <a:r>
              <a:rPr lang="ru-RU" dirty="0"/>
              <a:t>[3].Выбрать();    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ВыборкаКонтроль.Следующий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"По сотруднику " + </a:t>
            </a:r>
            <a:r>
              <a:rPr lang="ru-RU" dirty="0" err="1"/>
              <a:t>ВыборкаКонтроль.СотрудникПредставление</a:t>
            </a:r>
            <a:r>
              <a:rPr lang="ru-RU" dirty="0"/>
              <a:t> </a:t>
            </a:r>
          </a:p>
          <a:p>
            <a:r>
              <a:rPr lang="ru-RU" dirty="0"/>
              <a:t>			                + " не указана ставка оклада на дату " + Формат(</a:t>
            </a:r>
            <a:r>
              <a:rPr lang="ru-RU" dirty="0" err="1"/>
              <a:t>ВыборкаКонтроль.ДатаНачала</a:t>
            </a:r>
            <a:r>
              <a:rPr lang="ru-RU" dirty="0"/>
              <a:t>, "ДФ=</a:t>
            </a:r>
            <a:r>
              <a:rPr lang="ru-RU" dirty="0" err="1"/>
              <a:t>dd.MM.yyyy</a:t>
            </a:r>
            <a:r>
              <a:rPr lang="ru-RU" dirty="0"/>
              <a:t>");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ВыборкаНомерСтроки</a:t>
            </a:r>
            <a:r>
              <a:rPr lang="ru-RU" dirty="0"/>
              <a:t> = </a:t>
            </a:r>
            <a:r>
              <a:rPr lang="ru-RU" dirty="0" err="1"/>
              <a:t>РезультатыЗапросов</a:t>
            </a:r>
            <a:r>
              <a:rPr lang="ru-RU" dirty="0"/>
              <a:t>[4].Выбрать(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ВыборкаНомерСтроки.Следующий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Выборка = </a:t>
            </a:r>
            <a:r>
              <a:rPr lang="ru-RU" dirty="0" err="1"/>
              <a:t>ВыборкаНомерСтроки.Выбрать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ДвижениеПред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Движения.ОсновныеНачисления.Добавить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ДвижениеПред</a:t>
            </a:r>
            <a:r>
              <a:rPr lang="ru-RU" dirty="0"/>
              <a:t> &lt;&gt;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  <a:r>
              <a:rPr lang="ru-RU" dirty="0" err="1"/>
              <a:t>ДвижениеПред.ПериодДействияКонец</a:t>
            </a:r>
            <a:r>
              <a:rPr lang="ru-RU" dirty="0"/>
              <a:t> = </a:t>
            </a:r>
            <a:r>
              <a:rPr lang="ru-RU" dirty="0" err="1"/>
              <a:t>Выборка.ПериодДействияНачало</a:t>
            </a:r>
            <a:r>
              <a:rPr lang="ru-RU" dirty="0"/>
              <a:t> - 1;	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ДвижениеПред</a:t>
            </a:r>
            <a:r>
              <a:rPr lang="ru-RU" dirty="0"/>
              <a:t> = Движение;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ОсновныеНачисленияДанныеГрафика.ЧасовПериодДействия</a:t>
            </a:r>
            <a:r>
              <a:rPr lang="ru-RU" dirty="0"/>
              <a:t>, 0) КАК </a:t>
            </a:r>
            <a:r>
              <a:rPr lang="ru-RU" dirty="0" err="1"/>
              <a:t>НормаЧасов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ОсновныеНачисленияДанныеГрафика.ЧасовФактическийПериодДействия</a:t>
            </a:r>
            <a:r>
              <a:rPr lang="ru-RU" dirty="0"/>
              <a:t>, 0) КАК </a:t>
            </a:r>
            <a:r>
              <a:rPr lang="ru-RU" dirty="0" err="1"/>
              <a:t>ОтработаноЧасов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РегистрРасчета.ОсновныеНачисления.ДанныеГрафика</a:t>
            </a:r>
            <a:r>
              <a:rPr lang="ru-RU" dirty="0"/>
              <a:t>(</a:t>
            </a:r>
          </a:p>
          <a:p>
            <a:r>
              <a:rPr lang="ru-RU" dirty="0"/>
              <a:t>		|			Регистратор = &amp;Ссылка</a:t>
            </a:r>
          </a:p>
          <a:p>
            <a:r>
              <a:rPr lang="ru-RU" dirty="0"/>
              <a:t>		|				И </a:t>
            </a:r>
            <a:r>
              <a:rPr lang="ru-RU" dirty="0" err="1"/>
              <a:t>ВидРасчета</a:t>
            </a:r>
            <a:r>
              <a:rPr lang="ru-RU" dirty="0"/>
              <a:t> В (&amp;</a:t>
            </a:r>
            <a:r>
              <a:rPr lang="ru-RU" dirty="0" err="1"/>
              <a:t>ВидыРасчета</a:t>
            </a:r>
            <a:r>
              <a:rPr lang="ru-RU" dirty="0"/>
              <a:t>)) КАК </a:t>
            </a:r>
            <a:r>
              <a:rPr lang="ru-RU" dirty="0" err="1"/>
              <a:t>ОсновныеНачисленияДанныеГрафика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ВидыРасчета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ВидыРасчета.Добавить</a:t>
            </a:r>
            <a:r>
              <a:rPr lang="ru-RU" dirty="0"/>
              <a:t>(</a:t>
            </a:r>
            <a:r>
              <a:rPr lang="ru-RU" dirty="0" err="1"/>
              <a:t>ПланыВидовРасчета.ОсновныеНачисления.Оклад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ВидыРасчета</a:t>
            </a:r>
            <a:r>
              <a:rPr lang="ru-RU" dirty="0"/>
              <a:t>", </a:t>
            </a:r>
            <a:r>
              <a:rPr lang="ru-RU" dirty="0" err="1"/>
              <a:t>ВидыРасчета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оклад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ВидыРасчета.Найти</a:t>
            </a:r>
            <a:r>
              <a:rPr lang="ru-RU" dirty="0"/>
              <a:t>(</a:t>
            </a:r>
            <a:r>
              <a:rPr lang="ru-RU" dirty="0" err="1"/>
              <a:t>Движение.ВидРасчета</a:t>
            </a:r>
            <a:r>
              <a:rPr lang="ru-RU" dirty="0"/>
              <a:t>) =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");</a:t>
            </a:r>
          </a:p>
          <a:p>
            <a:r>
              <a:rPr lang="ru-RU" dirty="0"/>
              <a:t>		Если </a:t>
            </a:r>
            <a:r>
              <a:rPr lang="ru-RU" dirty="0" err="1"/>
              <a:t>Движение.ВидРасчета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ПланыВидовРасчета.ОсновныеНачисления.Оклад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Движение.Результат</a:t>
            </a:r>
            <a:r>
              <a:rPr lang="ru-RU" dirty="0"/>
              <a:t> = ?(</a:t>
            </a:r>
            <a:r>
              <a:rPr lang="ru-RU" dirty="0" err="1"/>
              <a:t>Выборка.НормаЧасов</a:t>
            </a:r>
            <a:r>
              <a:rPr lang="ru-RU" dirty="0"/>
              <a:t> &lt;&gt; 0,</a:t>
            </a:r>
          </a:p>
          <a:p>
            <a:r>
              <a:rPr lang="ru-RU" dirty="0"/>
              <a:t>								   </a:t>
            </a:r>
            <a:r>
              <a:rPr lang="ru-RU" dirty="0" err="1"/>
              <a:t>Движение.Оклад</a:t>
            </a:r>
            <a:r>
              <a:rPr lang="ru-RU" dirty="0"/>
              <a:t> / </a:t>
            </a:r>
            <a:r>
              <a:rPr lang="ru-RU" dirty="0" err="1"/>
              <a:t>Выборка.НормаЧасов</a:t>
            </a:r>
            <a:r>
              <a:rPr lang="ru-RU" dirty="0"/>
              <a:t> * </a:t>
            </a:r>
            <a:r>
              <a:rPr lang="ru-RU" dirty="0" err="1"/>
              <a:t>Выборка.ОтработаноЧасов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						   0);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Выборка, "</a:t>
            </a:r>
            <a:r>
              <a:rPr lang="ru-RU" dirty="0" err="1"/>
              <a:t>НормаЧасов</a:t>
            </a:r>
            <a:r>
              <a:rPr lang="ru-RU" dirty="0"/>
              <a:t>, </a:t>
            </a:r>
            <a:r>
              <a:rPr lang="ru-RU" dirty="0" err="1"/>
              <a:t>ОтработаноЧасов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(, Истина);</a:t>
            </a:r>
          </a:p>
          <a:p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ОсновныеНачисленияБазаОсновныеНачисления.РезультатБаза</a:t>
            </a:r>
            <a:r>
              <a:rPr lang="ru-RU" dirty="0"/>
              <a:t>, 0) КАК </a:t>
            </a:r>
            <a:r>
              <a:rPr lang="ru-RU" dirty="0" err="1"/>
              <a:t>БазаНачислений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</a:t>
            </a:r>
            <a:r>
              <a:rPr lang="ru-RU" dirty="0"/>
              <a:t> КАК </a:t>
            </a:r>
            <a:r>
              <a:rPr lang="ru-RU" dirty="0" err="1"/>
              <a:t>ОсновныеНачисления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РегистрРасчета.ОсновныеНачисления.БазаОсновныеНачисления</a:t>
            </a:r>
            <a:r>
              <a:rPr lang="ru-RU" dirty="0"/>
              <a:t>(</a:t>
            </a:r>
          </a:p>
          <a:p>
            <a:r>
              <a:rPr lang="ru-RU" dirty="0"/>
              <a:t>		|				&amp;Измерения,</a:t>
            </a:r>
          </a:p>
          <a:p>
            <a:r>
              <a:rPr lang="ru-RU" dirty="0"/>
              <a:t>		|				&amp;Измерения,</a:t>
            </a:r>
          </a:p>
          <a:p>
            <a:r>
              <a:rPr lang="ru-RU" dirty="0"/>
              <a:t>		|				,</a:t>
            </a:r>
          </a:p>
          <a:p>
            <a:r>
              <a:rPr lang="ru-RU" dirty="0"/>
              <a:t>		|				Регистратор = &amp;Ссылка</a:t>
            </a:r>
          </a:p>
          <a:p>
            <a:r>
              <a:rPr lang="ru-RU" dirty="0"/>
              <a:t>		|					И </a:t>
            </a:r>
            <a:r>
              <a:rPr lang="ru-RU" dirty="0" err="1"/>
              <a:t>ВидРасчета</a:t>
            </a:r>
            <a:r>
              <a:rPr lang="ru-RU" dirty="0"/>
              <a:t> В (&amp;</a:t>
            </a:r>
            <a:r>
              <a:rPr lang="ru-RU" dirty="0" err="1"/>
              <a:t>ВидыРасчета</a:t>
            </a:r>
            <a:r>
              <a:rPr lang="ru-RU" dirty="0"/>
              <a:t>)) КАК </a:t>
            </a:r>
            <a:r>
              <a:rPr lang="ru-RU" dirty="0" err="1"/>
              <a:t>ОсновныеНачисленияБазаОсновныеНачисления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ОсновныеНачисления.НомерСтроки</a:t>
            </a:r>
            <a:r>
              <a:rPr lang="ru-RU" dirty="0"/>
              <a:t> = </a:t>
            </a:r>
            <a:r>
              <a:rPr lang="ru-RU" dirty="0" err="1"/>
              <a:t>ОсновныеНачисленияБазаОсновныеНачисления.НомерСтроки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ОсновныеНачисления.Регистратор</a:t>
            </a:r>
            <a:r>
              <a:rPr lang="ru-RU" dirty="0"/>
              <a:t> = &amp;Ссылка</a:t>
            </a:r>
          </a:p>
          <a:p>
            <a:r>
              <a:rPr lang="ru-RU" dirty="0"/>
              <a:t>		|	И </a:t>
            </a:r>
            <a:r>
              <a:rPr lang="ru-RU" dirty="0" err="1"/>
              <a:t>ОсновныеНачисления.ВидРасчета</a:t>
            </a:r>
            <a:r>
              <a:rPr lang="ru-RU" dirty="0"/>
              <a:t> В(&amp;</a:t>
            </a:r>
            <a:r>
              <a:rPr lang="ru-RU" dirty="0" err="1"/>
              <a:t>ВидыРасчета</a:t>
            </a:r>
            <a:r>
              <a:rPr lang="ru-RU" dirty="0"/>
              <a:t>)";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ВидыРасчетаДляПолученияБазы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ВидыРасчетаДляПолученияБазы.Добавить</a:t>
            </a:r>
            <a:r>
              <a:rPr lang="ru-RU" dirty="0"/>
              <a:t>(</a:t>
            </a:r>
            <a:r>
              <a:rPr lang="ru-RU" dirty="0" err="1"/>
              <a:t>ПланыВидовРасчета.ОсновныеНачисления.Премия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ВидыРасчета</a:t>
            </a:r>
            <a:r>
              <a:rPr lang="ru-RU" dirty="0"/>
              <a:t>", </a:t>
            </a:r>
            <a:r>
              <a:rPr lang="ru-RU" dirty="0" err="1"/>
              <a:t>ВидыРасчетаДляПолученияБазы</a:t>
            </a:r>
            <a:r>
              <a:rPr lang="ru-RU" dirty="0"/>
              <a:t>);           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Измерения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Измерения.Добавить</a:t>
            </a:r>
            <a:r>
              <a:rPr lang="ru-RU" dirty="0"/>
              <a:t>("Сотрудник");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("Измерения", Измерения);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// премия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ВидыРасчетаДляПолученияБазы.Найти</a:t>
            </a:r>
            <a:r>
              <a:rPr lang="ru-RU" dirty="0"/>
              <a:t>(</a:t>
            </a:r>
            <a:r>
              <a:rPr lang="ru-RU" dirty="0" err="1"/>
              <a:t>Движение.ВидРасчета</a:t>
            </a:r>
            <a:r>
              <a:rPr lang="ru-RU" dirty="0"/>
              <a:t>) &lt;&gt;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Движение.ВидРасчета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ПланыВидовРасчета.ОсновныеНачисления.Премия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Движение.Результат</a:t>
            </a:r>
            <a:r>
              <a:rPr lang="ru-RU" dirty="0"/>
              <a:t> = </a:t>
            </a:r>
            <a:r>
              <a:rPr lang="ru-RU" dirty="0" err="1"/>
              <a:t>Выборка.БазаНачислений</a:t>
            </a:r>
            <a:r>
              <a:rPr lang="ru-RU" dirty="0"/>
              <a:t> * </a:t>
            </a:r>
            <a:r>
              <a:rPr lang="ru-RU" dirty="0" err="1"/>
              <a:t>Движение.Параметр</a:t>
            </a:r>
            <a:r>
              <a:rPr lang="ru-RU" dirty="0"/>
              <a:t> / 100;			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Выборка, "</a:t>
            </a:r>
            <a:r>
              <a:rPr lang="ru-RU" dirty="0" err="1"/>
              <a:t>БазаНачислений</a:t>
            </a:r>
            <a:r>
              <a:rPr lang="ru-RU" dirty="0"/>
              <a:t>");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ИначеЕсли</a:t>
            </a:r>
            <a:r>
              <a:rPr lang="ru-RU" dirty="0"/>
              <a:t> </a:t>
            </a:r>
            <a:r>
              <a:rPr lang="ru-RU" dirty="0" err="1"/>
              <a:t>Движение.ВидРасчета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ПланыВидовРасчета.ОсновныеНачисления.ПроизвольнаяСуммаДенег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Движение.Результат</a:t>
            </a:r>
            <a:r>
              <a:rPr lang="ru-RU" dirty="0"/>
              <a:t> = </a:t>
            </a:r>
            <a:r>
              <a:rPr lang="ru-RU" dirty="0" err="1"/>
              <a:t>Движение.Параметр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(, Истина);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ОсновныеНачисления.Подразделение</a:t>
            </a:r>
            <a:r>
              <a:rPr lang="ru-RU" dirty="0"/>
              <a:t> КАК Подразделение,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ОсновныеНачисления.Результат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</a:t>
            </a:r>
            <a:r>
              <a:rPr lang="ru-RU" dirty="0"/>
              <a:t> КАК </a:t>
            </a:r>
            <a:r>
              <a:rPr lang="ru-RU" dirty="0" err="1"/>
              <a:t>ОсновныеНачисления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ОсновныеНачисления.Регистратор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ОсновныеНачисления.Подразделение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ОсновныеНачисления.Сотрудник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Движения.ВзаиморасчетыССотрудниками.ДобавитьПриход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                                     </a:t>
            </a:r>
          </a:p>
          <a:p>
            <a:r>
              <a:rPr lang="ru-RU" dirty="0"/>
              <a:t>	</a:t>
            </a:r>
            <a:r>
              <a:rPr lang="ru-RU" dirty="0" err="1"/>
              <a:t>Движения.ВзаиморасчетыССотрудниками.Записывать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542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Движения.ВзаиморасчетыССотрудниками.Записывать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</a:t>
            </a:r>
            <a:r>
              <a:rPr lang="ru-RU" dirty="0" err="1"/>
              <a:t>ТекСтрокаСотрудники</a:t>
            </a:r>
            <a:r>
              <a:rPr lang="ru-RU" dirty="0"/>
              <a:t> Из Сотрудники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Движения.ВзаиморасчетыССотрудниками.Добавить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ВидДвиженияНакопления.Расход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Движение.Подразделение</a:t>
            </a:r>
            <a:r>
              <a:rPr lang="ru-RU" dirty="0"/>
              <a:t> = Подразделение;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ТекСтрокаСотрудники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4505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ЗаполнитьОстатками</a:t>
            </a:r>
            <a:r>
              <a:rPr lang="ru-RU" dirty="0"/>
              <a:t>(Команда)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Объект.Проведен</a:t>
            </a:r>
            <a:r>
              <a:rPr lang="ru-RU" dirty="0"/>
              <a:t>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"Необходимо снять с проведения документ";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	                             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ЗаполнитьОстаткамиНаСервере</a:t>
            </a:r>
            <a:r>
              <a:rPr lang="ru-RU" dirty="0"/>
              <a:t>();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ЗаполнитьОстаткамиНаСервере</a:t>
            </a:r>
            <a:r>
              <a:rPr lang="ru-RU" dirty="0"/>
              <a:t>()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Объект.Сотрудники.Очистить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ВзаиморасчетыССотрудникамиОстатки.Сотрудник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ВзаиморасчетыССотрудникамиОстатки.ВидРасчета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ВзаиморасчетыССотрудникамиОстатки.СуммаОстаток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РегистрНакопления.ВзаиморасчетыССотрудниками.Остатки</a:t>
            </a:r>
            <a:r>
              <a:rPr lang="ru-RU" dirty="0"/>
              <a:t>(&amp;</a:t>
            </a:r>
            <a:r>
              <a:rPr lang="ru-RU" dirty="0" err="1"/>
              <a:t>ДатаОстатков</a:t>
            </a:r>
            <a:r>
              <a:rPr lang="ru-RU" dirty="0"/>
              <a:t>, Подразделение = &amp;Подразделение) КАК </a:t>
            </a:r>
            <a:r>
              <a:rPr lang="ru-RU" dirty="0" err="1"/>
              <a:t>ВзаиморасчетыССотрудникамиОстатки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ДатаОстатков</a:t>
            </a:r>
            <a:r>
              <a:rPr lang="ru-RU" dirty="0"/>
              <a:t>",  Новый Граница(</a:t>
            </a:r>
            <a:r>
              <a:rPr lang="ru-RU" dirty="0" err="1"/>
              <a:t>КонецМесяца</a:t>
            </a:r>
            <a:r>
              <a:rPr lang="ru-RU" dirty="0"/>
              <a:t>(</a:t>
            </a:r>
            <a:r>
              <a:rPr lang="ru-RU" dirty="0" err="1"/>
              <a:t>Объект.Дата</a:t>
            </a:r>
            <a:r>
              <a:rPr lang="ru-RU" dirty="0"/>
              <a:t>),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("Подразделение", </a:t>
            </a:r>
            <a:r>
              <a:rPr lang="ru-RU" dirty="0" err="1"/>
              <a:t>Объект.Подразделение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  <a:r>
              <a:rPr lang="ru-RU" dirty="0" err="1"/>
              <a:t>НоваяСтрока</a:t>
            </a:r>
            <a:r>
              <a:rPr lang="ru-RU" dirty="0"/>
              <a:t> = </a:t>
            </a:r>
            <a:r>
              <a:rPr lang="ru-RU" dirty="0" err="1"/>
              <a:t>Объект.Сотрудники.Добавить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</a:t>
            </a:r>
            <a:r>
              <a:rPr lang="ru-RU" dirty="0" err="1"/>
              <a:t>НоваяСтрока</a:t>
            </a:r>
            <a:r>
              <a:rPr lang="ru-RU" dirty="0"/>
              <a:t>, Выборка);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26408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 ВЫБРАТЬ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ВзаиморасчетыССотрудникамиОстаткиИОбороты.СуммаНачальныйОстаток</a:t>
            </a:r>
            <a:r>
              <a:rPr lang="ru-RU" dirty="0"/>
              <a:t> КАК </a:t>
            </a:r>
            <a:r>
              <a:rPr lang="ru-RU" dirty="0" err="1"/>
              <a:t>НачСальдо</a:t>
            </a:r>
            <a:r>
              <a:rPr lang="ru-RU" dirty="0"/>
              <a:t>,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ВзаиморасчетыССотрудникамиОстаткиИОбороты.СуммаПриход</a:t>
            </a:r>
            <a:r>
              <a:rPr lang="ru-RU" dirty="0"/>
              <a:t> КАК Начислено,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ВзаиморасчетыССотрудникамиОстаткиИОбороты.СуммаРасход</a:t>
            </a:r>
            <a:r>
              <a:rPr lang="ru-RU" dirty="0"/>
              <a:t> КАК Выплачено,</a:t>
            </a:r>
          </a:p>
          <a:p>
            <a:r>
              <a:rPr lang="ru-RU" dirty="0"/>
              <a:t>	</a:t>
            </a:r>
            <a:r>
              <a:rPr lang="ru-RU" dirty="0" err="1"/>
              <a:t>ВзаиморасчетыССотрудникамиОстаткиИОбороты.СуммаКонечныйОстаток</a:t>
            </a:r>
            <a:r>
              <a:rPr lang="ru-RU" dirty="0"/>
              <a:t> КАК </a:t>
            </a:r>
            <a:r>
              <a:rPr lang="ru-RU" dirty="0" err="1"/>
              <a:t>КонСальдо</a:t>
            </a:r>
            <a:endParaRPr lang="ru-RU" dirty="0"/>
          </a:p>
          <a:p>
            <a:r>
              <a:rPr lang="ru-RU" dirty="0"/>
              <a:t>ИЗ</a:t>
            </a:r>
          </a:p>
          <a:p>
            <a:r>
              <a:rPr lang="ru-RU" dirty="0"/>
              <a:t>	</a:t>
            </a:r>
            <a:r>
              <a:rPr lang="ru-RU" dirty="0" err="1"/>
              <a:t>РегистрНакопления.ВзаиморасчетыССотрудниками.ОстаткиИОбороты</a:t>
            </a:r>
            <a:r>
              <a:rPr lang="ru-RU" dirty="0"/>
              <a:t>(&amp;</a:t>
            </a:r>
            <a:r>
              <a:rPr lang="ru-RU" dirty="0" err="1"/>
              <a:t>НачалоПериода</a:t>
            </a:r>
            <a:r>
              <a:rPr lang="ru-RU" dirty="0"/>
              <a:t>, &amp;</a:t>
            </a:r>
            <a:r>
              <a:rPr lang="ru-RU" dirty="0" err="1"/>
              <a:t>КонецПериода</a:t>
            </a:r>
            <a:r>
              <a:rPr lang="ru-RU" dirty="0"/>
              <a:t>, , , Подразделение = &amp;Подразделение) КАК </a:t>
            </a:r>
            <a:r>
              <a:rPr lang="ru-RU" dirty="0" err="1"/>
              <a:t>ВзаиморасчетыССотрудникамиОстаткиИОбороты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83637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ФормированиеЗадач</a:t>
            </a:r>
            <a:r>
              <a:rPr lang="ru-RU" dirty="0"/>
              <a:t>()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Процедура, вызываемая регламентным заданием - получает список сотрудников и по каждому создает новую задачу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СведенияОСотрудникахСрезПоследних.Сотрудник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РегистрСведений.СведенияОСотрудниках.СрезПоследних</a:t>
            </a:r>
            <a:r>
              <a:rPr lang="ru-RU" dirty="0"/>
              <a:t>(&amp;</a:t>
            </a:r>
            <a:r>
              <a:rPr lang="ru-RU" dirty="0" err="1"/>
              <a:t>ДатаСреза</a:t>
            </a:r>
            <a:r>
              <a:rPr lang="ru-RU" dirty="0"/>
              <a:t>, ) КАК </a:t>
            </a:r>
            <a:r>
              <a:rPr lang="ru-RU" dirty="0" err="1"/>
              <a:t>СведенияОСотрудникахСрезПоследних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ДатаСреза</a:t>
            </a:r>
            <a:r>
              <a:rPr lang="ru-RU" dirty="0"/>
              <a:t>", </a:t>
            </a:r>
            <a:r>
              <a:rPr lang="ru-RU" dirty="0" err="1"/>
              <a:t>ТекущаяДата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Запрос.Выполнить</a:t>
            </a:r>
            <a:r>
              <a:rPr lang="ru-RU" dirty="0"/>
              <a:t>().Выбрать();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  <a:r>
              <a:rPr lang="ru-RU" dirty="0" err="1"/>
              <a:t>НоваяЗадача</a:t>
            </a:r>
            <a:r>
              <a:rPr lang="ru-RU" dirty="0"/>
              <a:t> = </a:t>
            </a:r>
            <a:r>
              <a:rPr lang="ru-RU" dirty="0" err="1"/>
              <a:t>Задачи.ОтчетОПроделаннойРаботе.СоздатьЗадачу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НоваяЗадача.Наименование</a:t>
            </a:r>
            <a:r>
              <a:rPr lang="ru-RU" dirty="0"/>
              <a:t> = "Отчет о проделанной работе";</a:t>
            </a:r>
          </a:p>
          <a:p>
            <a:r>
              <a:rPr lang="ru-RU" dirty="0"/>
              <a:t>		</a:t>
            </a:r>
            <a:r>
              <a:rPr lang="ru-RU" dirty="0" err="1"/>
              <a:t>НоваяЗадача.Дата</a:t>
            </a:r>
            <a:r>
              <a:rPr lang="ru-RU" dirty="0"/>
              <a:t> = </a:t>
            </a:r>
            <a:r>
              <a:rPr lang="ru-RU" dirty="0" err="1"/>
              <a:t>ТекущаяДата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НоваяЗадача.Исполнитель</a:t>
            </a:r>
            <a:r>
              <a:rPr lang="ru-RU" dirty="0"/>
              <a:t> = </a:t>
            </a:r>
            <a:r>
              <a:rPr lang="ru-RU" dirty="0" err="1"/>
              <a:t>Выборка.Сотрудник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НоваяЗадача.Записать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Функция </a:t>
            </a:r>
            <a:r>
              <a:rPr lang="ru-RU" dirty="0" err="1"/>
              <a:t>ПолучитьСписокЗадач</a:t>
            </a:r>
            <a:r>
              <a:rPr lang="ru-RU" dirty="0"/>
              <a:t>()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Получение всех активных (невыполненных) задач текущего пользователя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ОтчетОПроделаннойРаботеЗадачиПоИсполнителю.Ссылка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Задача.ОтчетОПроделаннойРаботе.ЗадачиПоИсполнителю</a:t>
            </a:r>
            <a:r>
              <a:rPr lang="ru-RU" dirty="0"/>
              <a:t>(&amp;Исполнитель, НЕ Выполнена) КАК </a:t>
            </a:r>
            <a:r>
              <a:rPr lang="ru-RU" dirty="0" err="1"/>
              <a:t>ОтчетОПроделаннойРаботеЗадачиПоИсполнителю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("Исполнитель", </a:t>
            </a:r>
            <a:r>
              <a:rPr lang="ru-RU" dirty="0" err="1"/>
              <a:t>ПараметрыСеанса.ТекущийПользователь</a:t>
            </a:r>
            <a:r>
              <a:rPr lang="ru-RU" dirty="0"/>
              <a:t>);</a:t>
            </a:r>
          </a:p>
          <a:p>
            <a:r>
              <a:rPr lang="ru-RU" dirty="0"/>
              <a:t>	Выборка = </a:t>
            </a:r>
            <a:r>
              <a:rPr lang="ru-RU" dirty="0" err="1"/>
              <a:t>Запрос.Выполнить</a:t>
            </a:r>
            <a:r>
              <a:rPr lang="ru-RU" dirty="0"/>
              <a:t>().Выбрать();</a:t>
            </a:r>
          </a:p>
          <a:p>
            <a:r>
              <a:rPr lang="ru-RU" dirty="0"/>
              <a:t>	</a:t>
            </a:r>
            <a:r>
              <a:rPr lang="ru-RU" dirty="0" err="1"/>
              <a:t>СписокЗадач</a:t>
            </a:r>
            <a:r>
              <a:rPr lang="ru-RU" dirty="0"/>
              <a:t> = Новый Массив;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  <a:r>
              <a:rPr lang="ru-RU" dirty="0" err="1"/>
              <a:t>СписокЗадач.Добавить</a:t>
            </a:r>
            <a:r>
              <a:rPr lang="ru-RU" dirty="0"/>
              <a:t>(</a:t>
            </a:r>
            <a:r>
              <a:rPr lang="ru-RU" dirty="0" err="1"/>
              <a:t>Выборка.Ссылка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Возврат </a:t>
            </a:r>
            <a:r>
              <a:rPr lang="ru-RU" dirty="0" err="1"/>
              <a:t>СписокЗадач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КонецФункции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195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0569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ПередНачаломРаботыСистемы</a:t>
            </a:r>
            <a:r>
              <a:rPr lang="ru-RU" dirty="0"/>
              <a:t>(Отказ)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ПодключитьОбработчикОжидания</a:t>
            </a:r>
            <a:r>
              <a:rPr lang="ru-RU" dirty="0"/>
              <a:t>("</a:t>
            </a:r>
            <a:r>
              <a:rPr lang="ru-RU" dirty="0" err="1"/>
              <a:t>ОтобразитьЗадачи</a:t>
            </a:r>
            <a:r>
              <a:rPr lang="ru-RU" dirty="0"/>
              <a:t>", 500); // Процедура </a:t>
            </a:r>
            <a:r>
              <a:rPr lang="ru-RU" dirty="0" err="1"/>
              <a:t>ОтобразитьЗадачи</a:t>
            </a:r>
            <a:r>
              <a:rPr lang="ru-RU" dirty="0"/>
              <a:t> будет вызываться каждые 500 секунд 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ОтобразитьЗадачи</a:t>
            </a:r>
            <a:r>
              <a:rPr lang="ru-RU" dirty="0"/>
              <a:t>()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Получение списка активных задач текущего пользователя</a:t>
            </a:r>
          </a:p>
          <a:p>
            <a:r>
              <a:rPr lang="ru-RU" dirty="0"/>
              <a:t>	</a:t>
            </a:r>
            <a:r>
              <a:rPr lang="ru-RU" dirty="0" err="1"/>
              <a:t>СписокЗадач</a:t>
            </a:r>
            <a:r>
              <a:rPr lang="ru-RU" dirty="0"/>
              <a:t> = </a:t>
            </a:r>
            <a:r>
              <a:rPr lang="ru-RU" dirty="0" err="1"/>
              <a:t>Сервер.ПолучитьСписокЗадач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Открытие формы каждой из полученных задач</a:t>
            </a:r>
          </a:p>
          <a:p>
            <a:r>
              <a:rPr lang="ru-RU" dirty="0"/>
              <a:t>	Для Каждого Задача Из </a:t>
            </a:r>
            <a:r>
              <a:rPr lang="ru-RU" dirty="0" err="1"/>
              <a:t>СписокЗадач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  <a:r>
              <a:rPr lang="ru-RU" dirty="0" err="1"/>
              <a:t>ПараметрыФормы</a:t>
            </a:r>
            <a:r>
              <a:rPr lang="ru-RU" dirty="0"/>
              <a:t> = Новый Структура("Ключ", Задача);</a:t>
            </a:r>
          </a:p>
          <a:p>
            <a:r>
              <a:rPr lang="ru-RU" dirty="0"/>
              <a:t>		</a:t>
            </a:r>
            <a:r>
              <a:rPr lang="ru-RU" dirty="0" err="1"/>
              <a:t>ОткрытьФорму</a:t>
            </a:r>
            <a:r>
              <a:rPr lang="ru-RU" dirty="0"/>
              <a:t>("</a:t>
            </a:r>
            <a:r>
              <a:rPr lang="ru-RU" dirty="0" err="1"/>
              <a:t>Задача.ОтчетОПроделаннойРаботе.Форма.ФормаЗадачи</a:t>
            </a:r>
            <a:r>
              <a:rPr lang="ru-RU" dirty="0"/>
              <a:t>", </a:t>
            </a:r>
            <a:r>
              <a:rPr lang="ru-RU" dirty="0" err="1"/>
              <a:t>ПараметрыФормы</a:t>
            </a:r>
            <a:r>
              <a:rPr lang="ru-RU" dirty="0"/>
              <a:t>,,,,,,</a:t>
            </a:r>
            <a:r>
              <a:rPr lang="ru-RU" dirty="0" err="1"/>
              <a:t>РежимОткрытияОкнаФормы.Независимый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197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1017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Краткая заметка:</a:t>
            </a:r>
          </a:p>
          <a:p>
            <a:r>
              <a:rPr lang="ru-RU" dirty="0"/>
              <a:t>ОУ:</a:t>
            </a:r>
          </a:p>
          <a:p>
            <a:r>
              <a:rPr lang="ru-RU" dirty="0"/>
              <a:t>В Конфигурации: </a:t>
            </a:r>
            <a:r>
              <a:rPr lang="ru-RU" dirty="0" err="1"/>
              <a:t>рн</a:t>
            </a:r>
            <a:r>
              <a:rPr lang="ru-RU" dirty="0"/>
              <a:t> Остатки Номенклатуры (Номенклатура, Партия | Количество, Себестоимость), Услуги, </a:t>
            </a:r>
            <a:r>
              <a:rPr lang="ru-RU" dirty="0" err="1"/>
              <a:t>рс</a:t>
            </a:r>
            <a:r>
              <a:rPr lang="ru-RU" dirty="0"/>
              <a:t> Учетная Политика (Среднее, ФИФО), Документ Назначение Учетной Политики </a:t>
            </a:r>
          </a:p>
          <a:p>
            <a:r>
              <a:rPr lang="ru-RU" dirty="0"/>
              <a:t>Общий модуль с функцией для получения учетной политики на дату</a:t>
            </a:r>
          </a:p>
          <a:p>
            <a:r>
              <a:rPr lang="ru-RU" dirty="0"/>
              <a:t>Код документа назначения учетной политики: перед записью привести дату к началу месяца; в обработке проведения, получить старый метод списания себестоимости и сравнить с устанавливаемым методом, если одинаковые - отказ, далее возвести флаг для </a:t>
            </a:r>
            <a:r>
              <a:rPr lang="ru-RU" dirty="0" err="1"/>
              <a:t>рс</a:t>
            </a:r>
            <a:r>
              <a:rPr lang="ru-RU" dirty="0"/>
              <a:t> учетная политика и добавить движение, потом очистить движения в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и возвести флаг, если устанавливается метод по средней, тогда заблокировать </a:t>
            </a:r>
            <a:r>
              <a:rPr lang="ru-RU" dirty="0" err="1"/>
              <a:t>рн</a:t>
            </a:r>
            <a:r>
              <a:rPr lang="ru-RU" dirty="0"/>
              <a:t> Остатки номенклатуры, получить остатки на момент времени с итогами по номенклатуре, в верхней выборке добавлять приход на пустую партию, в нижней списывать с остаток с партий</a:t>
            </a:r>
          </a:p>
          <a:p>
            <a:r>
              <a:rPr lang="ru-RU" dirty="0"/>
              <a:t>Код приходной: в обработке проведения получить метод себестоимости, если не указан отказ, если по средней тогда партия пустая, если по </a:t>
            </a:r>
            <a:r>
              <a:rPr lang="ru-RU" dirty="0" err="1"/>
              <a:t>фифо</a:t>
            </a:r>
            <a:r>
              <a:rPr lang="ru-RU" dirty="0"/>
              <a:t> тогда партия текущий документ, возвести флаг, </a:t>
            </a:r>
            <a:r>
              <a:rPr lang="ru-RU" dirty="0" err="1"/>
              <a:t>схлопнуть</a:t>
            </a:r>
            <a:r>
              <a:rPr lang="ru-RU" dirty="0"/>
              <a:t> строки и добавить движения</a:t>
            </a:r>
          </a:p>
          <a:p>
            <a:r>
              <a:rPr lang="ru-RU" dirty="0"/>
              <a:t>Код расходной: проверяем установлен ли метод списания, чистим движения, возводим флаг, блокируем </a:t>
            </a:r>
            <a:r>
              <a:rPr lang="ru-RU" dirty="0" err="1"/>
              <a:t>рн</a:t>
            </a:r>
            <a:r>
              <a:rPr lang="ru-RU" dirty="0"/>
              <a:t> по номенклатуре, делаем запрос (сгруппированная </a:t>
            </a:r>
            <a:r>
              <a:rPr lang="ru-RU" dirty="0" err="1"/>
              <a:t>тч</a:t>
            </a:r>
            <a:r>
              <a:rPr lang="ru-RU" dirty="0"/>
              <a:t> документа только товары, соединить с остатками, упорядочить по партии, итоги по номенклатуре), далее в верхней выборке проверяем остатки получаем количество для списания, в нижней выборке считаем себестоимость добавляем движение и уменьшаем количество для списания</a:t>
            </a:r>
          </a:p>
          <a:p>
            <a:r>
              <a:rPr lang="ru-RU" dirty="0"/>
              <a:t>Отчет: по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</a:t>
            </a:r>
            <a:r>
              <a:rPr lang="ru-RU" dirty="0" err="1"/>
              <a:t>ОстаткиИОбороты</a:t>
            </a:r>
            <a:endParaRPr lang="ru-RU" dirty="0"/>
          </a:p>
          <a:p>
            <a:r>
              <a:rPr lang="ru-RU" dirty="0"/>
              <a:t>БУ:</a:t>
            </a:r>
          </a:p>
          <a:p>
            <a:r>
              <a:rPr lang="ru-RU" dirty="0"/>
              <a:t>В конфигурации: убрать количество в </a:t>
            </a:r>
            <a:r>
              <a:rPr lang="ru-RU" dirty="0" err="1"/>
              <a:t>рб</a:t>
            </a:r>
            <a:r>
              <a:rPr lang="ru-RU" dirty="0"/>
              <a:t> и признак учета количественный, Договоры (подчинено Контрагентам), Виды Субконто (Договоры, Контрагенты), Субконто - 2, Признак учета валютный, ресурс </a:t>
            </a:r>
            <a:r>
              <a:rPr lang="ru-RU" dirty="0" err="1"/>
              <a:t>СуммаВалютная</a:t>
            </a:r>
            <a:r>
              <a:rPr lang="ru-RU" dirty="0"/>
              <a:t>, Счет Покупатели (валютный | контрагенты, договоры), в расходной контрагент и договор, документ Приход денег, Обработка корректировки задолженности</a:t>
            </a:r>
          </a:p>
          <a:p>
            <a:r>
              <a:rPr lang="ru-RU" dirty="0"/>
              <a:t>Код расходной: возвести флаг, получить курс по валюте из договора, если нет то курс = 1, добавить проводку </a:t>
            </a:r>
            <a:r>
              <a:rPr lang="ru-RU" dirty="0" err="1"/>
              <a:t>дт</a:t>
            </a:r>
            <a:r>
              <a:rPr lang="ru-RU" dirty="0"/>
              <a:t> покупатели - </a:t>
            </a:r>
            <a:r>
              <a:rPr lang="ru-RU" dirty="0" err="1"/>
              <a:t>кт</a:t>
            </a:r>
            <a:r>
              <a:rPr lang="ru-RU" dirty="0"/>
              <a:t> прибыль и убытки (</a:t>
            </a:r>
            <a:r>
              <a:rPr lang="ru-RU" dirty="0" err="1"/>
              <a:t>суммавалютная</a:t>
            </a:r>
            <a:r>
              <a:rPr lang="ru-RU" dirty="0"/>
              <a:t> из документа, сумма - сумма из документа * курс)</a:t>
            </a:r>
          </a:p>
          <a:p>
            <a:r>
              <a:rPr lang="ru-RU" dirty="0"/>
              <a:t>Код прихода денег: очистить движения, возвести флаг, заблокировать </a:t>
            </a:r>
            <a:r>
              <a:rPr lang="ru-RU" dirty="0" err="1"/>
              <a:t>рб</a:t>
            </a:r>
            <a:r>
              <a:rPr lang="ru-RU" dirty="0"/>
              <a:t> по счету покупатели и контрагенту, выполнить запрос (получить остатки в </a:t>
            </a:r>
            <a:r>
              <a:rPr lang="ru-RU" dirty="0" err="1"/>
              <a:t>рб</a:t>
            </a:r>
            <a:r>
              <a:rPr lang="ru-RU" dirty="0"/>
              <a:t> по счету покупатели и контрагенту из документа, соединить полученные остатки с </a:t>
            </a:r>
            <a:r>
              <a:rPr lang="ru-RU" dirty="0" err="1"/>
              <a:t>рс</a:t>
            </a:r>
            <a:r>
              <a:rPr lang="ru-RU" dirty="0"/>
              <a:t> курс валют, упорядочить по </a:t>
            </a:r>
            <a:r>
              <a:rPr lang="ru-RU" dirty="0" err="1"/>
              <a:t>суммаОстаток</a:t>
            </a:r>
            <a:r>
              <a:rPr lang="ru-RU" dirty="0"/>
              <a:t>, итоги общие), в верхней выборке проверяем превышение по оплате, инициализируем остатки списать, в нижней выборке если </a:t>
            </a:r>
            <a:r>
              <a:rPr lang="ru-RU" dirty="0" err="1"/>
              <a:t>ОсталосьСписать</a:t>
            </a:r>
            <a:r>
              <a:rPr lang="ru-RU" dirty="0"/>
              <a:t> &gt;= </a:t>
            </a:r>
            <a:r>
              <a:rPr lang="ru-RU" dirty="0" err="1"/>
              <a:t>Выборка.ВалютныйОстатокВРублях</a:t>
            </a:r>
            <a:r>
              <a:rPr lang="ru-RU" dirty="0"/>
              <a:t> списываем из остатков иначе списываем осталось списать и рассчитанное в валюте, делаем движение </a:t>
            </a:r>
            <a:r>
              <a:rPr lang="ru-RU" dirty="0" err="1"/>
              <a:t>дт</a:t>
            </a:r>
            <a:r>
              <a:rPr lang="ru-RU" dirty="0"/>
              <a:t> касса - </a:t>
            </a:r>
            <a:r>
              <a:rPr lang="ru-RU" dirty="0" err="1"/>
              <a:t>кт</a:t>
            </a:r>
            <a:r>
              <a:rPr lang="ru-RU" dirty="0"/>
              <a:t> покупатели, уменьшаем осталось списать</a:t>
            </a:r>
          </a:p>
          <a:p>
            <a:r>
              <a:rPr lang="ru-RU" dirty="0"/>
              <a:t>Код формы обработки: проверяем заполнение даты, приводим дату к концу дня, начинаем транзакцию и попытку исключения, блокируем регистр по счету покупатели, делаем запрос (</a:t>
            </a:r>
            <a:r>
              <a:rPr lang="ru-RU" dirty="0" err="1"/>
              <a:t>рб</a:t>
            </a:r>
            <a:r>
              <a:rPr lang="ru-RU" dirty="0"/>
              <a:t> остатки по счету покупатели левым соединением с </a:t>
            </a:r>
            <a:r>
              <a:rPr lang="ru-RU" dirty="0" err="1"/>
              <a:t>рс</a:t>
            </a:r>
            <a:r>
              <a:rPr lang="ru-RU" dirty="0"/>
              <a:t> Курсы валют по валюте где </a:t>
            </a:r>
            <a:r>
              <a:rPr lang="ru-RU" dirty="0" err="1"/>
              <a:t>СуммаВалютнаяОстаток</a:t>
            </a:r>
            <a:r>
              <a:rPr lang="ru-RU" dirty="0"/>
              <a:t> * курс - </a:t>
            </a:r>
            <a:r>
              <a:rPr lang="ru-RU" dirty="0" err="1"/>
              <a:t>СуммаОстаток</a:t>
            </a:r>
            <a:r>
              <a:rPr lang="ru-RU" dirty="0"/>
              <a:t> &gt;= 0.01 ИЛИ &lt;= -0.01 на границу включая), если результат пустой - возврат, создаем новый документ операция, записываем, создаем набор записей с отбором по созданному документу, заполняем набор записей из выборки в зависимости от значения отклонения, записываем набор записей</a:t>
            </a:r>
          </a:p>
          <a:p>
            <a:r>
              <a:rPr lang="ru-RU" dirty="0"/>
              <a:t>Отчет: </a:t>
            </a:r>
            <a:r>
              <a:rPr lang="ru-RU" dirty="0" err="1"/>
              <a:t>рб</a:t>
            </a:r>
            <a:r>
              <a:rPr lang="ru-RU" dirty="0"/>
              <a:t> управленческий остатки и обороты (периодичность регистратор, метод дополнения движения, счет - покупатели, условие по валюте)</a:t>
            </a:r>
          </a:p>
          <a:p>
            <a:r>
              <a:rPr lang="ru-RU" dirty="0"/>
              <a:t>СПР:</a:t>
            </a:r>
          </a:p>
          <a:p>
            <a:r>
              <a:rPr lang="ru-RU" dirty="0"/>
              <a:t>В Конфигурации: Графики Работы (Шестидневка предопределенный),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ГрафикиРаботы</a:t>
            </a:r>
            <a:r>
              <a:rPr lang="ru-RU" dirty="0"/>
              <a:t> (График Работы, Дата, Дней, Часов), план расчетов основные начисления имеет период действия, зависит от базы (командировка (базовый оклад), оклад (вытесняющий командировка)), </a:t>
            </a:r>
            <a:r>
              <a:rPr lang="ru-RU" dirty="0" err="1"/>
              <a:t>ррас</a:t>
            </a:r>
            <a:r>
              <a:rPr lang="ru-RU" dirty="0"/>
              <a:t> Основные начисления (Сотрудник, Подразделения | Результат, </a:t>
            </a:r>
            <a:r>
              <a:rPr lang="ru-RU" dirty="0" err="1"/>
              <a:t>ОтработаноЧасов</a:t>
            </a:r>
            <a:r>
              <a:rPr lang="ru-RU" dirty="0"/>
              <a:t> | График работы, Оклад, Рабочих Дней, Отработано Дней, Начислено Оклада За Базовый Период, Отработано Часов За Базовый Период)</a:t>
            </a:r>
          </a:p>
          <a:p>
            <a:r>
              <a:rPr lang="ru-RU" dirty="0"/>
              <a:t>Код начисления: 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НачалоМесяца</a:t>
            </a:r>
            <a:r>
              <a:rPr lang="ru-RU" dirty="0"/>
              <a:t>(Дата), возводим флаг, проходимся по </a:t>
            </a:r>
            <a:r>
              <a:rPr lang="ru-RU" dirty="0" err="1"/>
              <a:t>тч</a:t>
            </a:r>
            <a:r>
              <a:rPr lang="ru-RU" dirty="0"/>
              <a:t> документа и заполняем движения, для командировки базовые периоды вычисляя от строки дата начала, получаем таблицу дополнений и проходимся по ней и делаем </a:t>
            </a:r>
            <a:r>
              <a:rPr lang="ru-RU" dirty="0" err="1"/>
              <a:t>сторно</a:t>
            </a:r>
            <a:r>
              <a:rPr lang="ru-RU" dirty="0"/>
              <a:t> движения, записываем движения, переходим к расчетам, выполняем запрос (получаем данные графика по регистратору, полученную таблицу левым соединяем с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СведенияОСотрудниках</a:t>
            </a:r>
            <a:r>
              <a:rPr lang="ru-RU" dirty="0"/>
              <a:t> по сотруднику и подразделению и с базой (вид расчета командировка и регистратор) по номеру строки), проходим по движениям, ищем по номеру строки в выборке, считаем результат в зависимости от вида расчета, заполняем движения из выборки, в конце записываем без пересчета</a:t>
            </a:r>
          </a:p>
          <a:p>
            <a:r>
              <a:rPr lang="ru-RU" dirty="0"/>
              <a:t>Отчет: </a:t>
            </a:r>
            <a:r>
              <a:rPr lang="ru-RU" dirty="0" err="1"/>
              <a:t>ррас</a:t>
            </a:r>
            <a:r>
              <a:rPr lang="ru-RU" dirty="0"/>
              <a:t> основные начисления где период между и активность</a:t>
            </a:r>
          </a:p>
          <a:p>
            <a:r>
              <a:rPr lang="ru-RU" dirty="0"/>
              <a:t>УФ:</a:t>
            </a:r>
          </a:p>
          <a:p>
            <a:r>
              <a:rPr lang="ru-RU" dirty="0"/>
              <a:t>Создать форму в справочники контрагенты и команду </a:t>
            </a:r>
            <a:r>
              <a:rPr lang="ru-RU" dirty="0" err="1"/>
              <a:t>движенияБУ</a:t>
            </a:r>
            <a:r>
              <a:rPr lang="ru-RU" dirty="0"/>
              <a:t>, на форме динамический список с запросом к </a:t>
            </a:r>
            <a:r>
              <a:rPr lang="ru-RU" dirty="0" err="1"/>
              <a:t>рб</a:t>
            </a:r>
            <a:r>
              <a:rPr lang="ru-RU" dirty="0"/>
              <a:t> </a:t>
            </a:r>
            <a:r>
              <a:rPr lang="ru-RU" dirty="0" err="1"/>
              <a:t>движенияссубконтно</a:t>
            </a:r>
            <a:r>
              <a:rPr lang="ru-RU" dirty="0"/>
              <a:t> (Субконто1 = Контрагент ИЛИ Субконто2 = Контрагент), при создании формы заполнять параметр динамического списка, команда открывает форму с переданным контрагентом. В приходной реквизит пояснение с кнопкой открытия, при открытии отключить стандартную обработку и искать навигационную ссылку в строке, если она есть перейти по ней. </a:t>
            </a:r>
            <a:r>
              <a:rPr lang="ru-RU"/>
              <a:t>В расходной в запросе добавить номер строки и привязать поле при выводе сообщения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199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63364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Дата = </a:t>
            </a:r>
            <a:r>
              <a:rPr lang="ru-RU" dirty="0" err="1"/>
              <a:t>НачалоМесяца</a:t>
            </a:r>
            <a:r>
              <a:rPr lang="ru-RU" dirty="0"/>
              <a:t>(Дата);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СтарыйМетодСписанияСебестоимости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(Новый Граница(Дата, </a:t>
            </a:r>
            <a:r>
              <a:rPr lang="ru-RU" dirty="0" err="1"/>
              <a:t>ВидГраницы.Исключая</a:t>
            </a:r>
            <a:r>
              <a:rPr lang="ru-RU" dirty="0"/>
              <a:t>));</a:t>
            </a:r>
          </a:p>
          <a:p>
            <a:r>
              <a:rPr lang="ru-RU" dirty="0"/>
              <a:t>	Если </a:t>
            </a:r>
            <a:r>
              <a:rPr lang="ru-RU" dirty="0" err="1"/>
              <a:t>СтарыйМетодСписанияСебестоимости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"Метод списания себестоимости соответствует уже установленному методу";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Движения.УчетнаяПолитика.Записывать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Движения.УчетнаяПолитика.Добавить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Перечисления.УчетнаяПолитика.Среднее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Запрос = Новый Запрос;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	"ВЫБРАТЬ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	|	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 КАК Себестоимость</a:t>
            </a:r>
          </a:p>
          <a:p>
            <a:r>
              <a:rPr lang="ru-RU" dirty="0"/>
              <a:t>			|ИЗ</a:t>
            </a:r>
          </a:p>
          <a:p>
            <a:r>
              <a:rPr lang="ru-RU" dirty="0"/>
              <a:t>	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	|ИТОГИ</a:t>
            </a:r>
          </a:p>
          <a:p>
            <a:r>
              <a:rPr lang="ru-RU" dirty="0"/>
              <a:t>			|	СУММА(Количество),</a:t>
            </a:r>
          </a:p>
          <a:p>
            <a:r>
              <a:rPr lang="ru-RU" dirty="0"/>
              <a:t>			|	СУММА(Себестоимость)</a:t>
            </a:r>
          </a:p>
          <a:p>
            <a:r>
              <a:rPr lang="ru-RU" dirty="0"/>
              <a:t>			|ПО</a:t>
            </a:r>
          </a:p>
          <a:p>
            <a:r>
              <a:rPr lang="ru-RU" dirty="0"/>
              <a:t>			|	Номенклатура";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ВыборкаНоменклатура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            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7267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Перечисления.УчетнаяПолитика.Среднее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Партия = </a:t>
            </a:r>
            <a:r>
              <a:rPr lang="ru-RU" dirty="0" err="1"/>
              <a:t>Документы.ПриходнаяНакладная.ПустаяСсылка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Иначе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Партия = Ссылка;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Движение.Партия</a:t>
            </a:r>
            <a:r>
              <a:rPr lang="ru-RU" dirty="0"/>
              <a:t> = Партия;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019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УчетнаяПолитика.МетодСписанияСебестоимости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Неопределено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|ГДЕ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 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|СГРУППИРОВАТЬ ПО</a:t>
            </a:r>
          </a:p>
          <a:p>
            <a:r>
              <a:rPr lang="ru-RU" dirty="0"/>
              <a:t>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Номенклатура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Номенклатура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|УПОРЯДОЧИТЬ ПО</a:t>
            </a:r>
          </a:p>
          <a:p>
            <a:r>
              <a:rPr lang="ru-RU" dirty="0"/>
              <a:t>	|	</a:t>
            </a:r>
            <a:r>
              <a:rPr lang="ru-RU" dirty="0" err="1"/>
              <a:t>ОстаткиНоменклатурыОстатки.Партия.Дата</a:t>
            </a:r>
            <a:endParaRPr lang="ru-RU" dirty="0"/>
          </a:p>
          <a:p>
            <a:r>
              <a:rPr lang="ru-RU" dirty="0"/>
              <a:t>	|ИТОГИ</a:t>
            </a:r>
          </a:p>
          <a:p>
            <a:r>
              <a:rPr lang="ru-RU" dirty="0"/>
              <a:t>	|	МАКСИМУМ(Количество),</a:t>
            </a:r>
          </a:p>
          <a:p>
            <a:r>
              <a:rPr lang="ru-RU" dirty="0"/>
              <a:t>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 хватает товара %1 в количестве %2",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ВидДвиженияНакопления.Расход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219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СУБКОНТО – ЭТО ДОПОЛНИТЕЛЬНЫЙ РАЗРЕЗ УЧЕТА. КОЛИЧЕСТВО СУБКОНТО ЗАВИСИТ ОТ ЗАДАЧИ.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89074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ОбработкаПроведенияБУ</a:t>
            </a:r>
            <a:r>
              <a:rPr lang="ru-RU" dirty="0"/>
              <a:t>(Отказ)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СтруктураОтбора</a:t>
            </a:r>
            <a:r>
              <a:rPr lang="ru-RU" dirty="0"/>
              <a:t> = Новый Структура ("Валюта", </a:t>
            </a:r>
            <a:r>
              <a:rPr lang="ru-RU" dirty="0" err="1"/>
              <a:t>Договор.Валюта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КурсВалюты</a:t>
            </a:r>
            <a:r>
              <a:rPr lang="ru-RU" dirty="0"/>
              <a:t>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</a:t>
            </a:r>
            <a:r>
              <a:rPr lang="ru-RU" dirty="0" err="1"/>
              <a:t>СтруктураОтбора</a:t>
            </a:r>
            <a:r>
              <a:rPr lang="ru-RU" dirty="0"/>
              <a:t>).Курс;</a:t>
            </a:r>
          </a:p>
          <a:p>
            <a:r>
              <a:rPr lang="ru-RU" dirty="0"/>
              <a:t>	Если Не </a:t>
            </a:r>
            <a:r>
              <a:rPr lang="ru-RU" dirty="0" err="1"/>
              <a:t>ЗначениеЗаполнено</a:t>
            </a:r>
            <a:r>
              <a:rPr lang="ru-RU" dirty="0"/>
              <a:t>(</a:t>
            </a:r>
            <a:r>
              <a:rPr lang="ru-RU" dirty="0" err="1"/>
              <a:t>КурсВалюты</a:t>
            </a:r>
            <a:r>
              <a:rPr lang="ru-RU" dirty="0"/>
              <a:t>) Тогда</a:t>
            </a:r>
          </a:p>
          <a:p>
            <a:r>
              <a:rPr lang="ru-RU" dirty="0"/>
              <a:t>		</a:t>
            </a:r>
            <a:r>
              <a:rPr lang="ru-RU" dirty="0" err="1"/>
              <a:t>КурсВалюты</a:t>
            </a:r>
            <a:r>
              <a:rPr lang="ru-RU" dirty="0"/>
              <a:t> = 1;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Проводка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Проводка.Период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]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Договор;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Проводка.СуммаВалютнаяДт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Проводка.Сумма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* </a:t>
            </a:r>
            <a:r>
              <a:rPr lang="ru-RU" dirty="0" err="1"/>
              <a:t>КурсВалюты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6893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ДВИЖЕНИЯ ПО РЕГИСТРУ УПРАВЛЕНЧЕСКИЙ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Установка блокировки данных в регистре Управленческий с отбором по контрагенту из документа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Запрос получения данных для формирования движений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"ВЫБРАТЬ</a:t>
            </a:r>
          </a:p>
          <a:p>
            <a:r>
              <a:rPr lang="ru-RU" dirty="0"/>
              <a:t>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УправленческийОстатки.СуммаВалютнаяОстаток</a:t>
            </a:r>
            <a:r>
              <a:rPr lang="ru-RU" dirty="0"/>
              <a:t> КАК </a:t>
            </a:r>
            <a:r>
              <a:rPr lang="ru-RU" dirty="0" err="1"/>
              <a:t>СуммаВалютнаяОстаток</a:t>
            </a:r>
            <a:r>
              <a:rPr lang="ru-RU" dirty="0"/>
              <a:t>,</a:t>
            </a:r>
          </a:p>
          <a:p>
            <a:r>
              <a:rPr lang="ru-RU" dirty="0"/>
              <a:t>	|	УправленческийОстатки.Субконто2 КАК Договор,</a:t>
            </a:r>
          </a:p>
          <a:p>
            <a:r>
              <a:rPr lang="ru-RU" dirty="0"/>
              <a:t>	|	ВЫРАЗИТЬ(УправленческийОстатки.Субконто2 КАК </a:t>
            </a:r>
            <a:r>
              <a:rPr lang="ru-RU" dirty="0" err="1"/>
              <a:t>Справочник.Договоры</a:t>
            </a:r>
            <a:r>
              <a:rPr lang="ru-RU" dirty="0"/>
              <a:t>).Валюта КАК Валюта</a:t>
            </a:r>
          </a:p>
          <a:p>
            <a:r>
              <a:rPr lang="ru-RU" dirty="0"/>
              <a:t>	|ПОМЕСТИТЬ </a:t>
            </a:r>
            <a:r>
              <a:rPr lang="ru-RU" dirty="0" err="1"/>
              <a:t>ВТ_Остатки</a:t>
            </a:r>
            <a:endParaRPr lang="ru-RU" dirty="0"/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МассивСубконто</a:t>
            </a:r>
            <a:r>
              <a:rPr lang="ru-RU" dirty="0"/>
              <a:t>, Субконто1 = &amp;Контрагент)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|ИНДЕКСИРОВАТЬ ПО</a:t>
            </a:r>
          </a:p>
          <a:p>
            <a:r>
              <a:rPr lang="ru-RU" dirty="0"/>
              <a:t>	|	Валюта</a:t>
            </a:r>
          </a:p>
          <a:p>
            <a:r>
              <a:rPr lang="ru-RU" dirty="0"/>
              <a:t>	|;</a:t>
            </a:r>
          </a:p>
          <a:p>
            <a:r>
              <a:rPr lang="ru-RU" dirty="0"/>
              <a:t>	|</a:t>
            </a:r>
          </a:p>
          <a:p>
            <a:r>
              <a:rPr lang="ru-RU" dirty="0"/>
              <a:t>	|////////////////////////////////////////////////////////////////////////////////</a:t>
            </a:r>
          </a:p>
          <a:p>
            <a:r>
              <a:rPr lang="ru-RU" dirty="0"/>
              <a:t>	|ВЫБРАТЬ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ВТ_Остатки.СуммаВалютнаяОстаток</a:t>
            </a:r>
            <a:r>
              <a:rPr lang="ru-RU" dirty="0"/>
              <a:t> КАК </a:t>
            </a:r>
            <a:r>
              <a:rPr lang="ru-RU" dirty="0" err="1"/>
              <a:t>ВалютныйОстаток</a:t>
            </a:r>
            <a:r>
              <a:rPr lang="ru-RU" dirty="0"/>
              <a:t>,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ВТ_Остатки.Договор</a:t>
            </a:r>
            <a:r>
              <a:rPr lang="ru-RU" dirty="0"/>
              <a:t> КАК Договор,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ВТ_Остатки.СуммаВалютнаяОстаток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</a:t>
            </a:r>
            <a:r>
              <a:rPr lang="ru-RU" dirty="0" err="1"/>
              <a:t>ВалютныйОстатокВРублях</a:t>
            </a:r>
            <a:r>
              <a:rPr lang="ru-RU" dirty="0"/>
              <a:t>,</a:t>
            </a:r>
          </a:p>
          <a:p>
            <a:r>
              <a:rPr lang="ru-RU" dirty="0"/>
              <a:t>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</a:t>
            </a:r>
          </a:p>
          <a:p>
            <a:r>
              <a:rPr lang="ru-RU" dirty="0"/>
              <a:t>	|ИЗ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</a:t>
            </a:r>
            <a:r>
              <a:rPr lang="ru-RU" dirty="0"/>
              <a:t> КАК </a:t>
            </a:r>
            <a:r>
              <a:rPr lang="ru-RU" dirty="0" err="1"/>
              <a:t>ВТ_Остатки</a:t>
            </a:r>
            <a:endParaRPr lang="ru-RU" dirty="0"/>
          </a:p>
          <a:p>
            <a:r>
              <a:rPr lang="ru-RU" dirty="0"/>
              <a:t>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|				Валюта В</a:t>
            </a:r>
          </a:p>
          <a:p>
            <a:r>
              <a:rPr lang="ru-RU" dirty="0"/>
              <a:t>	|					(ВЫБРАТЬ</a:t>
            </a:r>
          </a:p>
          <a:p>
            <a:r>
              <a:rPr lang="ru-RU" dirty="0"/>
              <a:t>	|						</a:t>
            </a:r>
            <a:r>
              <a:rPr lang="ru-RU" dirty="0" err="1"/>
              <a:t>Т.Валюта</a:t>
            </a:r>
            <a:endParaRPr lang="ru-RU" dirty="0"/>
          </a:p>
          <a:p>
            <a:r>
              <a:rPr lang="ru-RU" dirty="0"/>
              <a:t>	|					ИЗ</a:t>
            </a:r>
          </a:p>
          <a:p>
            <a:r>
              <a:rPr lang="ru-RU" dirty="0"/>
              <a:t>	|						</a:t>
            </a:r>
            <a:r>
              <a:rPr lang="ru-RU" dirty="0" err="1"/>
              <a:t>Вт_Остатки</a:t>
            </a:r>
            <a:r>
              <a:rPr lang="ru-RU" dirty="0"/>
              <a:t> КАК Т))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|		ПО </a:t>
            </a:r>
            <a:r>
              <a:rPr lang="ru-RU" dirty="0" err="1"/>
              <a:t>ВТ_Остатки.Валюта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|</a:t>
            </a:r>
          </a:p>
          <a:p>
            <a:r>
              <a:rPr lang="ru-RU" dirty="0"/>
              <a:t>	|УПОРЯДОЧИТЬ ПО</a:t>
            </a:r>
          </a:p>
          <a:p>
            <a:r>
              <a:rPr lang="ru-RU" dirty="0"/>
              <a:t>	|	</a:t>
            </a:r>
            <a:r>
              <a:rPr lang="ru-RU" dirty="0" err="1"/>
              <a:t>ВТ_Остатки.СуммаОстаток</a:t>
            </a:r>
            <a:r>
              <a:rPr lang="ru-RU" dirty="0"/>
              <a:t> УБЫВ</a:t>
            </a:r>
          </a:p>
          <a:p>
            <a:r>
              <a:rPr lang="ru-RU" dirty="0"/>
              <a:t>	|ИТОГИ</a:t>
            </a:r>
          </a:p>
          <a:p>
            <a:r>
              <a:rPr lang="ru-RU" dirty="0"/>
              <a:t>	|	СУММА(</a:t>
            </a:r>
            <a:r>
              <a:rPr lang="ru-RU" dirty="0" err="1"/>
              <a:t>ВалютныйОстатокВРублях</a:t>
            </a:r>
            <a:r>
              <a:rPr lang="ru-RU" dirty="0"/>
              <a:t>)</a:t>
            </a:r>
          </a:p>
          <a:p>
            <a:r>
              <a:rPr lang="ru-RU" dirty="0"/>
              <a:t>	|ПО</a:t>
            </a:r>
          </a:p>
          <a:p>
            <a:r>
              <a:rPr lang="ru-RU" dirty="0"/>
              <a:t>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МассивСубконто</a:t>
            </a:r>
            <a:r>
              <a:rPr lang="ru-RU" dirty="0"/>
              <a:t> = Новый Массив(2);</a:t>
            </a:r>
          </a:p>
          <a:p>
            <a:r>
              <a:rPr lang="ru-RU" dirty="0"/>
              <a:t>	</a:t>
            </a:r>
            <a:r>
              <a:rPr lang="ru-RU" dirty="0" err="1"/>
              <a:t>МассивСубконто</a:t>
            </a:r>
            <a:r>
              <a:rPr lang="ru-RU" dirty="0"/>
              <a:t>[0] = 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; </a:t>
            </a:r>
          </a:p>
          <a:p>
            <a:r>
              <a:rPr lang="ru-RU" dirty="0"/>
              <a:t>	</a:t>
            </a:r>
            <a:r>
              <a:rPr lang="ru-RU" dirty="0" err="1"/>
              <a:t>МассивСубконто</a:t>
            </a:r>
            <a:r>
              <a:rPr lang="ru-RU" dirty="0"/>
              <a:t>[1] = 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;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МассивСубконто</a:t>
            </a:r>
            <a:r>
              <a:rPr lang="ru-RU" dirty="0"/>
              <a:t>", </a:t>
            </a:r>
            <a:r>
              <a:rPr lang="ru-RU" dirty="0" err="1"/>
              <a:t>МассивСубконто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Обход результатов запроса</a:t>
            </a:r>
          </a:p>
          <a:p>
            <a:r>
              <a:rPr lang="ru-RU" dirty="0"/>
              <a:t>	Результат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ВыборкаИтоги</a:t>
            </a:r>
            <a:r>
              <a:rPr lang="ru-RU" dirty="0"/>
              <a:t> = </a:t>
            </a:r>
            <a:r>
              <a:rPr lang="ru-RU" dirty="0" err="1"/>
              <a:t>Результат.Выбрать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ВыборкаИтоги.Следующий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Превышение = 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ВыборкаИтоги.ВалютныйОстатокВРублях</a:t>
            </a:r>
            <a:r>
              <a:rPr lang="ru-RU" dirty="0"/>
              <a:t>;</a:t>
            </a:r>
          </a:p>
          <a:p>
            <a:r>
              <a:rPr lang="ru-RU" dirty="0"/>
              <a:t>	Если Превышение &gt; 0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"Сумма оплаты превышает имеющийся долг контрагента на " + Превышение;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ОсталосьСписать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ВыборкаИтоги.Выбрать</a:t>
            </a:r>
            <a:r>
              <a:rPr lang="ru-RU" dirty="0"/>
              <a:t>();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ОсталосьСписать</a:t>
            </a:r>
            <a:r>
              <a:rPr lang="ru-RU" dirty="0"/>
              <a:t> &lt;&gt; 0 Цикл</a:t>
            </a:r>
          </a:p>
          <a:p>
            <a:r>
              <a:rPr lang="ru-RU" dirty="0"/>
              <a:t>		Если </a:t>
            </a:r>
            <a:r>
              <a:rPr lang="ru-RU" dirty="0" err="1"/>
              <a:t>ОсталосьСписать</a:t>
            </a:r>
            <a:r>
              <a:rPr lang="ru-RU" dirty="0"/>
              <a:t> &gt;= </a:t>
            </a:r>
            <a:r>
              <a:rPr lang="ru-RU" dirty="0" err="1"/>
              <a:t>Выборка.ВалютныйОстатокВРублях</a:t>
            </a:r>
            <a:r>
              <a:rPr lang="ru-RU" dirty="0"/>
              <a:t> Тогда </a:t>
            </a:r>
          </a:p>
          <a:p>
            <a:r>
              <a:rPr lang="ru-RU" dirty="0"/>
              <a:t>			// списывается вся валютная сумма</a:t>
            </a:r>
          </a:p>
          <a:p>
            <a:r>
              <a:rPr lang="ru-RU" dirty="0"/>
              <a:t>			</a:t>
            </a:r>
            <a:r>
              <a:rPr lang="ru-RU" dirty="0" err="1"/>
              <a:t>СписываемВВалюте</a:t>
            </a:r>
            <a:r>
              <a:rPr lang="ru-RU" dirty="0"/>
              <a:t> = </a:t>
            </a:r>
            <a:r>
              <a:rPr lang="ru-RU" dirty="0" err="1"/>
              <a:t>Выборка.ВалютныйОстаток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СписываемВРублях</a:t>
            </a:r>
            <a:r>
              <a:rPr lang="ru-RU" dirty="0"/>
              <a:t> = </a:t>
            </a:r>
            <a:r>
              <a:rPr lang="ru-RU" dirty="0" err="1"/>
              <a:t>Выборка.ВалютныйОстатокВРублях</a:t>
            </a:r>
            <a:r>
              <a:rPr lang="ru-RU" dirty="0"/>
              <a:t>;			</a:t>
            </a:r>
          </a:p>
          <a:p>
            <a:r>
              <a:rPr lang="ru-RU" dirty="0"/>
              <a:t>		Иначе // списывается часть валютной суммы</a:t>
            </a:r>
          </a:p>
          <a:p>
            <a:r>
              <a:rPr lang="ru-RU" dirty="0"/>
              <a:t>			</a:t>
            </a:r>
            <a:r>
              <a:rPr lang="ru-RU" dirty="0" err="1"/>
              <a:t>СписываемВРублях</a:t>
            </a:r>
            <a:r>
              <a:rPr lang="ru-RU" dirty="0"/>
              <a:t> = </a:t>
            </a:r>
            <a:r>
              <a:rPr lang="ru-RU" dirty="0" err="1"/>
              <a:t>ОсталосьСписать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СписываемВВалюте</a:t>
            </a:r>
            <a:r>
              <a:rPr lang="ru-RU" dirty="0"/>
              <a:t> = ? (</a:t>
            </a:r>
            <a:r>
              <a:rPr lang="ru-RU" dirty="0" err="1"/>
              <a:t>Выборка.Курс</a:t>
            </a:r>
            <a:r>
              <a:rPr lang="ru-RU" dirty="0"/>
              <a:t> = 0, 0, </a:t>
            </a:r>
            <a:r>
              <a:rPr lang="ru-RU" dirty="0" err="1"/>
              <a:t>СписываемВРублях</a:t>
            </a:r>
            <a:r>
              <a:rPr lang="ru-RU" dirty="0"/>
              <a:t> / </a:t>
            </a:r>
            <a:r>
              <a:rPr lang="ru-RU" dirty="0" err="1"/>
              <a:t>Выборка.Курс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ОсталосьСписать</a:t>
            </a:r>
            <a:r>
              <a:rPr lang="ru-RU" dirty="0"/>
              <a:t> = </a:t>
            </a:r>
            <a:r>
              <a:rPr lang="ru-RU" dirty="0" err="1"/>
              <a:t>ОсталосьСписать</a:t>
            </a:r>
            <a:r>
              <a:rPr lang="ru-RU" dirty="0"/>
              <a:t> - </a:t>
            </a:r>
            <a:r>
              <a:rPr lang="ru-RU" dirty="0" err="1"/>
              <a:t>СписываемВРублях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Проводка отражения поступления денег от контрагента</a:t>
            </a:r>
          </a:p>
          <a:p>
            <a:r>
              <a:rPr lang="ru-RU" dirty="0"/>
              <a:t>		Проводка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Проводка.Период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ПланыСчетов.Управленческий.Касса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]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Проводка.СуммаВалютнаяКт</a:t>
            </a:r>
            <a:r>
              <a:rPr lang="ru-RU" dirty="0"/>
              <a:t> = </a:t>
            </a:r>
            <a:r>
              <a:rPr lang="ru-RU" dirty="0" err="1"/>
              <a:t>СписываемВВалюте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Проводка.Сумма</a:t>
            </a:r>
            <a:r>
              <a:rPr lang="ru-RU" dirty="0"/>
              <a:t> = </a:t>
            </a:r>
            <a:r>
              <a:rPr lang="ru-RU" dirty="0" err="1"/>
              <a:t>СписываемВРублях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1497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СформироватьДокумент</a:t>
            </a:r>
            <a:r>
              <a:rPr lang="ru-RU" dirty="0"/>
              <a:t>(Команда)</a:t>
            </a:r>
          </a:p>
          <a:p>
            <a:r>
              <a:rPr lang="ru-RU" dirty="0"/>
              <a:t>	Если </a:t>
            </a:r>
            <a:r>
              <a:rPr lang="ru-RU" dirty="0" err="1"/>
              <a:t>ПроверитьЗаполнение</a:t>
            </a:r>
            <a:r>
              <a:rPr lang="ru-RU" dirty="0"/>
              <a:t>() Тогда   // Проверка заполнения обязательных для заполнения реквизитов, в данном случае даты актуальности</a:t>
            </a:r>
          </a:p>
          <a:p>
            <a:r>
              <a:rPr lang="ru-RU" dirty="0"/>
              <a:t>		</a:t>
            </a:r>
            <a:r>
              <a:rPr lang="ru-RU" dirty="0" err="1"/>
              <a:t>СформироватьДокументНаСервере</a:t>
            </a:r>
            <a:r>
              <a:rPr lang="ru-RU" dirty="0"/>
              <a:t>(</a:t>
            </a:r>
            <a:r>
              <a:rPr lang="ru-RU" dirty="0" err="1"/>
              <a:t>ДатаАктуализации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НаСервереБезКонтекста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СформироватьДокументНаСервере</a:t>
            </a:r>
            <a:r>
              <a:rPr lang="ru-RU" dirty="0"/>
              <a:t>(</a:t>
            </a:r>
            <a:r>
              <a:rPr lang="ru-RU" dirty="0" err="1"/>
              <a:t>ДатаАктуализации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КонецДняДатыАктуализации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ДатаАктуализации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НачатьТранзакцию</a:t>
            </a:r>
            <a:r>
              <a:rPr lang="ru-RU" dirty="0"/>
              <a:t>();</a:t>
            </a:r>
          </a:p>
          <a:p>
            <a:r>
              <a:rPr lang="ru-RU" dirty="0"/>
              <a:t>	Попытка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Установка блокировки данных в регистре Управленческий с отбором по счету Покупатели</a:t>
            </a:r>
          </a:p>
          <a:p>
            <a:r>
              <a:rPr lang="ru-RU" dirty="0"/>
              <a:t>	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Запрос получения данных для формирования движений</a:t>
            </a:r>
          </a:p>
          <a:p>
            <a:r>
              <a:rPr lang="ru-RU" dirty="0"/>
              <a:t>		Запрос = Новый Запрос;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Контрагент,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КАК Курс,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УправленческийОстатки.СуммаВалютнаяОстаток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- 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Отклонение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ДатаАктуализации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&amp;Субконто, 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(&amp;</a:t>
            </a:r>
            <a:r>
              <a:rPr lang="ru-RU" dirty="0" err="1"/>
              <a:t>ДатаАктуализации</a:t>
            </a:r>
            <a:r>
              <a:rPr lang="ru-RU" dirty="0"/>
              <a:t>, 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УправленческийОстатки.Субконто2.Валюта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(</a:t>
            </a:r>
            <a:r>
              <a:rPr lang="ru-RU" dirty="0" err="1"/>
              <a:t>УправленческийОстатки.СуммаВалютнаяОстаток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- 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&gt;= 0.01</a:t>
            </a:r>
          </a:p>
          <a:p>
            <a:r>
              <a:rPr lang="ru-RU" dirty="0"/>
              <a:t>		|			ИЛИ </a:t>
            </a:r>
            <a:r>
              <a:rPr lang="ru-RU" dirty="0" err="1"/>
              <a:t>УправленческийОстатки.СуммаВалютнаяОстаток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1) - 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&lt;= -0.01)";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Субконто = Новый Массив(2);</a:t>
            </a:r>
          </a:p>
          <a:p>
            <a:r>
              <a:rPr lang="ru-RU" dirty="0"/>
              <a:t>		Субконто[0] = 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;</a:t>
            </a:r>
          </a:p>
          <a:p>
            <a:r>
              <a:rPr lang="ru-RU" dirty="0"/>
              <a:t>		Субконто[1] = 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Остатки будем получать включая сама дату актуализации, чтобы при запуске обработке с той же датой система не дублировала проводки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ДатаАктуализации</a:t>
            </a:r>
            <a:r>
              <a:rPr lang="ru-RU" dirty="0"/>
              <a:t>", Новый Граница(</a:t>
            </a:r>
            <a:r>
              <a:rPr lang="ru-RU" dirty="0" err="1"/>
              <a:t>КонецДняДатыАктуализации</a:t>
            </a:r>
            <a:r>
              <a:rPr lang="ru-RU" dirty="0"/>
              <a:t>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("Субконто", Субконто);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Результат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Результат.Пустой</a:t>
            </a:r>
            <a:r>
              <a:rPr lang="ru-RU" dirty="0"/>
              <a:t>() Тогда</a:t>
            </a:r>
          </a:p>
          <a:p>
            <a:r>
              <a:rPr lang="ru-RU" dirty="0"/>
              <a:t>			</a:t>
            </a:r>
            <a:r>
              <a:rPr lang="ru-RU" dirty="0" err="1"/>
              <a:t>ОтменитьТранзакцию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"Отсутствуют данные для формирования документа.";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Создаем и записываем новый документ Операция</a:t>
            </a:r>
          </a:p>
          <a:p>
            <a:r>
              <a:rPr lang="ru-RU" dirty="0"/>
              <a:t>		</a:t>
            </a:r>
            <a:r>
              <a:rPr lang="ru-RU" dirty="0" err="1"/>
              <a:t>НовыйДокумент</a:t>
            </a:r>
            <a:r>
              <a:rPr lang="ru-RU" dirty="0"/>
              <a:t> = </a:t>
            </a:r>
            <a:r>
              <a:rPr lang="ru-RU" dirty="0" err="1"/>
              <a:t>Документы.Операция.СоздатьДокумент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НовыйДокумент.Дата</a:t>
            </a:r>
            <a:r>
              <a:rPr lang="ru-RU" dirty="0"/>
              <a:t> = </a:t>
            </a:r>
            <a:r>
              <a:rPr lang="ru-RU" dirty="0" err="1"/>
              <a:t>КонецДняДатыАктуализации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  <a:r>
              <a:rPr lang="ru-RU" dirty="0" err="1"/>
              <a:t>НовыйДокумент.Записать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Создаем набор записей, </a:t>
            </a:r>
            <a:r>
              <a:rPr lang="ru-RU" dirty="0" err="1"/>
              <a:t>привяызываем</a:t>
            </a:r>
            <a:r>
              <a:rPr lang="ru-RU" dirty="0"/>
              <a:t> к документу и заполняем его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</a:t>
            </a:r>
            <a:r>
              <a:rPr lang="ru-RU" dirty="0"/>
              <a:t> = </a:t>
            </a:r>
            <a:r>
              <a:rPr lang="ru-RU" dirty="0" err="1"/>
              <a:t>РегистрыБухгалтерии.Управленческий.СоздатьНаборЗаписей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НаборЗаписей.Отбор.Регистратор.Установить</a:t>
            </a:r>
            <a:r>
              <a:rPr lang="ru-RU" dirty="0"/>
              <a:t>(</a:t>
            </a:r>
            <a:r>
              <a:rPr lang="ru-RU" dirty="0" err="1"/>
              <a:t>НовыйДокумент.Ссылка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Обход результатов запроса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Результат.Выбрать</a:t>
            </a:r>
            <a:r>
              <a:rPr lang="ru-RU" dirty="0"/>
              <a:t>();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Проводка = </a:t>
            </a:r>
            <a:r>
              <a:rPr lang="ru-RU" dirty="0" err="1"/>
              <a:t>НаборЗаписей.Добавить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Проводка.Период</a:t>
            </a:r>
            <a:r>
              <a:rPr lang="ru-RU" dirty="0"/>
              <a:t> = </a:t>
            </a:r>
            <a:r>
              <a:rPr lang="ru-RU" dirty="0" err="1"/>
              <a:t>КонецДняДатыАктуализации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Проводка корректировки рублевой суммы в соответствии с изменившимся курсом валюты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Выборка.Отклонение</a:t>
            </a:r>
            <a:r>
              <a:rPr lang="ru-RU" dirty="0"/>
              <a:t> &gt; 0 Тогда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Проводка.Сумма</a:t>
            </a:r>
            <a:r>
              <a:rPr lang="ru-RU" dirty="0"/>
              <a:t> = </a:t>
            </a:r>
            <a:r>
              <a:rPr lang="ru-RU" dirty="0" err="1"/>
              <a:t>Выборка.Отклонение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ПланыВидовХарактеристик.ВидыСубконто.Контрагенты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Проводка.Сумма</a:t>
            </a:r>
            <a:r>
              <a:rPr lang="ru-RU" dirty="0"/>
              <a:t> = -</a:t>
            </a:r>
            <a:r>
              <a:rPr lang="ru-RU" dirty="0" err="1"/>
              <a:t>Выборка.Отклонение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("Документ успешно сформирован: %1", </a:t>
            </a:r>
            <a:r>
              <a:rPr lang="ru-RU" dirty="0" err="1"/>
              <a:t>НовыйДокумент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Сообщение.КлючДанных</a:t>
            </a:r>
            <a:r>
              <a:rPr lang="ru-RU" dirty="0"/>
              <a:t> = </a:t>
            </a:r>
            <a:r>
              <a:rPr lang="ru-RU" dirty="0" err="1"/>
              <a:t>НовыйДокумент.Ссылка</a:t>
            </a:r>
            <a:r>
              <a:rPr lang="ru-RU" dirty="0"/>
              <a:t>; // Делаем сообщение </a:t>
            </a:r>
            <a:r>
              <a:rPr lang="ru-RU" dirty="0" err="1"/>
              <a:t>кликабельным</a:t>
            </a:r>
            <a:r>
              <a:rPr lang="ru-RU" dirty="0"/>
              <a:t> - при нажатии будет открываться новый документ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                               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ЗафиксироватьТранзакцию</a:t>
            </a:r>
            <a:r>
              <a:rPr lang="ru-RU" dirty="0"/>
              <a:t>();		</a:t>
            </a:r>
          </a:p>
          <a:p>
            <a:r>
              <a:rPr lang="ru-RU" dirty="0"/>
              <a:t>	Исключение</a:t>
            </a:r>
          </a:p>
          <a:p>
            <a:r>
              <a:rPr lang="ru-RU" dirty="0"/>
              <a:t>		</a:t>
            </a:r>
            <a:r>
              <a:rPr lang="ru-RU" dirty="0" err="1"/>
              <a:t>ОтменитьТранзакцию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("Произошла ошибка: %1", </a:t>
            </a:r>
            <a:r>
              <a:rPr lang="ru-RU" dirty="0" err="1"/>
              <a:t>КраткоеПредставлениеОшибки</a:t>
            </a:r>
            <a:r>
              <a:rPr lang="ru-RU" dirty="0"/>
              <a:t>(</a:t>
            </a:r>
            <a:r>
              <a:rPr lang="ru-RU" dirty="0" err="1"/>
              <a:t>ИнформацияОбОшибке</a:t>
            </a:r>
            <a:r>
              <a:rPr lang="ru-RU" dirty="0"/>
              <a:t>()));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КонецПопытки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573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I этап - подготовка записей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НачалоМесяца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Движения.ОсновныеНачисления.Добавить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Движение.ПериодДействияНачало</a:t>
            </a:r>
            <a:r>
              <a:rPr lang="ru-RU" dirty="0"/>
              <a:t> = </a:t>
            </a:r>
            <a:r>
              <a:rPr lang="ru-RU" dirty="0" err="1"/>
              <a:t>Строка.ДатаНачала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Движение.ПериодДействияКонец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Строка.ДатаОкончания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Строка.ВидРасчета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ПланыВидовРасчета.ОсновныеНачисления.Командировка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Движение.ГрафикРаботы</a:t>
            </a:r>
            <a:r>
              <a:rPr lang="ru-RU" dirty="0"/>
              <a:t> = </a:t>
            </a:r>
            <a:r>
              <a:rPr lang="ru-RU" dirty="0" err="1"/>
              <a:t>Справочники.ГрафикиРаботы.Шестидневка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Движение.БазовыйПериодНачало</a:t>
            </a:r>
            <a:r>
              <a:rPr lang="ru-RU" dirty="0"/>
              <a:t> = </a:t>
            </a:r>
            <a:r>
              <a:rPr lang="ru-RU" dirty="0" err="1"/>
              <a:t>ДобавитьМесяц</a:t>
            </a:r>
            <a:r>
              <a:rPr lang="ru-RU" dirty="0"/>
              <a:t>(</a:t>
            </a:r>
            <a:r>
              <a:rPr lang="ru-RU" dirty="0" err="1"/>
              <a:t>НачалоМесяца</a:t>
            </a:r>
            <a:r>
              <a:rPr lang="ru-RU" dirty="0"/>
              <a:t>(</a:t>
            </a:r>
            <a:r>
              <a:rPr lang="ru-RU" dirty="0" err="1"/>
              <a:t>Строка.ДатаНачала</a:t>
            </a:r>
            <a:r>
              <a:rPr lang="ru-RU" dirty="0"/>
              <a:t>), -2);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Движение.БазовыйПериодКонец</a:t>
            </a:r>
            <a:r>
              <a:rPr lang="ru-RU" dirty="0"/>
              <a:t> = </a:t>
            </a:r>
            <a:r>
              <a:rPr lang="ru-RU" dirty="0" err="1"/>
              <a:t>НачалоМесяца</a:t>
            </a:r>
            <a:r>
              <a:rPr lang="ru-RU" dirty="0"/>
              <a:t>(</a:t>
            </a:r>
            <a:r>
              <a:rPr lang="ru-RU" dirty="0" err="1"/>
              <a:t>Строка.ДатаНачала</a:t>
            </a:r>
            <a:r>
              <a:rPr lang="ru-RU" dirty="0"/>
              <a:t>) - 1;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ТаблицаДополнения</a:t>
            </a:r>
            <a:r>
              <a:rPr lang="ru-RU" dirty="0"/>
              <a:t> = </a:t>
            </a:r>
            <a:r>
              <a:rPr lang="ru-RU" dirty="0" err="1"/>
              <a:t>Движения.ОсновныеНачисления.ПолучитьДополнение</a:t>
            </a:r>
            <a:r>
              <a:rPr lang="ru-RU" dirty="0"/>
              <a:t>();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ТаблицаДополнения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Движения.ОсновныеНачисления.Добавить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Движение.Сторно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Строка.ПериодРегистрацииСторно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Движение.ПериодДействияНачало</a:t>
            </a:r>
            <a:r>
              <a:rPr lang="ru-RU" dirty="0"/>
              <a:t> = </a:t>
            </a:r>
            <a:r>
              <a:rPr lang="ru-RU" dirty="0" err="1"/>
              <a:t>Строка.ПериодДействияНачалоСторно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Движение.ПериодДействияКонец</a:t>
            </a:r>
            <a:r>
              <a:rPr lang="ru-RU" dirty="0"/>
              <a:t> = </a:t>
            </a:r>
            <a:r>
              <a:rPr lang="ru-RU" dirty="0" err="1"/>
              <a:t>Строка.ПериодДействияКонецСторно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II этап - расчет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ОсновныеНачисленияДанныеГрафика.ДнейПериодДействия</a:t>
            </a:r>
            <a:r>
              <a:rPr lang="ru-RU" dirty="0"/>
              <a:t>, 0) КАК </a:t>
            </a:r>
            <a:r>
              <a:rPr lang="ru-RU" dirty="0" err="1"/>
              <a:t>РабочихДней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ОсновныеНачисленияДанныеГрафика.ДнейФактическийПериодДействия</a:t>
            </a:r>
            <a:r>
              <a:rPr lang="ru-RU" dirty="0"/>
              <a:t>, 0) КАК </a:t>
            </a:r>
            <a:r>
              <a:rPr lang="ru-RU" dirty="0" err="1"/>
              <a:t>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ОсновныеНачисленияДанныеГрафика.ЧасовФактическийПериодДействия</a:t>
            </a:r>
            <a:r>
              <a:rPr lang="ru-RU" dirty="0"/>
              <a:t>, 0) КАК </a:t>
            </a:r>
            <a:r>
              <a:rPr lang="ru-RU" dirty="0" err="1"/>
              <a:t>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ОсновныеНачисленияДанныеГрафика.Подразделение</a:t>
            </a:r>
            <a:r>
              <a:rPr lang="ru-RU" dirty="0"/>
              <a:t> КАК Подразделение,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ОсновныеНачисленияДанныеГрафика.Оклад</a:t>
            </a:r>
            <a:r>
              <a:rPr lang="ru-RU" dirty="0"/>
              <a:t> КАК Оклад,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ОсновныеНачисленияДанныеГрафика.Сторно</a:t>
            </a:r>
            <a:r>
              <a:rPr lang="ru-RU" dirty="0"/>
              <a:t> КАК </a:t>
            </a:r>
            <a:r>
              <a:rPr lang="ru-RU" dirty="0" err="1"/>
              <a:t>Сторно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втДанныеГрафика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РегистрРасчета.ОсновныеНачисления.ДанныеГрафика</a:t>
            </a:r>
            <a:r>
              <a:rPr lang="ru-RU" dirty="0"/>
              <a:t>(Регистратор = &amp;Регистратор) КАК </a:t>
            </a:r>
            <a:r>
              <a:rPr lang="ru-RU" dirty="0" err="1"/>
              <a:t>ОсновныеНачисленияДанныеГрафика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Сотрудник,</a:t>
            </a:r>
          </a:p>
          <a:p>
            <a:r>
              <a:rPr lang="ru-RU" dirty="0"/>
              <a:t>		|	Подразделение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втДанныеГрафика.РабочихДней</a:t>
            </a:r>
            <a:r>
              <a:rPr lang="ru-RU" dirty="0"/>
              <a:t> КАК </a:t>
            </a:r>
            <a:r>
              <a:rPr lang="ru-RU" dirty="0" err="1"/>
              <a:t>РабочихДней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втДанныеГрафика.ОтработаноДней</a:t>
            </a:r>
            <a:r>
              <a:rPr lang="ru-RU" dirty="0"/>
              <a:t> КАК </a:t>
            </a:r>
            <a:r>
              <a:rPr lang="ru-RU" dirty="0" err="1"/>
              <a:t>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втДанныеГрафика.ОтработаноЧасов</a:t>
            </a:r>
            <a:r>
              <a:rPr lang="ru-RU" dirty="0"/>
              <a:t> КАК </a:t>
            </a:r>
            <a:r>
              <a:rPr lang="ru-RU" dirty="0" err="1"/>
              <a:t>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|	ВЫБОР</a:t>
            </a:r>
          </a:p>
          <a:p>
            <a:r>
              <a:rPr lang="ru-RU" dirty="0"/>
              <a:t>		|		КОГДА НЕ </a:t>
            </a:r>
            <a:r>
              <a:rPr lang="ru-RU" dirty="0" err="1"/>
              <a:t>втДанныеГрафика.Сторно</a:t>
            </a:r>
            <a:endParaRPr lang="ru-RU" dirty="0"/>
          </a:p>
          <a:p>
            <a:r>
              <a:rPr lang="ru-RU" dirty="0"/>
              <a:t>		|			ТОГДА ЕСТЬNULL(</a:t>
            </a:r>
            <a:r>
              <a:rPr lang="ru-RU" dirty="0" err="1"/>
              <a:t>СведенияОСотрудникахСрезПоследних.Оклад</a:t>
            </a:r>
            <a:r>
              <a:rPr lang="ru-RU" dirty="0"/>
              <a:t>, 0)</a:t>
            </a:r>
          </a:p>
          <a:p>
            <a:r>
              <a:rPr lang="ru-RU" dirty="0"/>
              <a:t>		|		ИНАЧЕ </a:t>
            </a:r>
            <a:r>
              <a:rPr lang="ru-RU" dirty="0" err="1"/>
              <a:t>втДанныеГрафика.Оклад</a:t>
            </a:r>
            <a:endParaRPr lang="ru-RU" dirty="0"/>
          </a:p>
          <a:p>
            <a:r>
              <a:rPr lang="ru-RU" dirty="0"/>
              <a:t>		|	КОНЕЦ КАК Оклад,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ОсновныеНачисленияБазаОсновныеНачисления.РезультатБаза</a:t>
            </a:r>
            <a:r>
              <a:rPr lang="ru-RU" dirty="0"/>
              <a:t>, 0) КАК </a:t>
            </a:r>
            <a:r>
              <a:rPr lang="ru-RU" dirty="0" err="1"/>
              <a:t>НачисленоОкладаЗаБазовыйПериод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ОсновныеНачисленияБазаОсновныеНачисления.ОтработаноЧасовБаза</a:t>
            </a:r>
            <a:r>
              <a:rPr lang="ru-RU" dirty="0"/>
              <a:t>, 0) КАК </a:t>
            </a:r>
            <a:r>
              <a:rPr lang="ru-RU" dirty="0" err="1"/>
              <a:t>ОтработаноЧасовЗаБазовыйПериод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втДанныеГрафика</a:t>
            </a:r>
            <a:r>
              <a:rPr lang="ru-RU" dirty="0"/>
              <a:t> КАК </a:t>
            </a:r>
            <a:r>
              <a:rPr lang="ru-RU" dirty="0" err="1"/>
              <a:t>втДанныеГрафика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РегистрСведений.СведенияОСотрудниках.СрезПоследних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|				(Сотрудник, Подразделение)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втДанныеГрафика.Сотрудник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	|						</a:t>
            </a:r>
            <a:r>
              <a:rPr lang="ru-RU" dirty="0" err="1"/>
              <a:t>втДанныеГрафика.Подразделение</a:t>
            </a:r>
            <a:r>
              <a:rPr lang="ru-RU" dirty="0"/>
              <a:t> КАК Подразделение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втДанныеГрафика</a:t>
            </a:r>
            <a:r>
              <a:rPr lang="ru-RU" dirty="0"/>
              <a:t> КАК </a:t>
            </a:r>
            <a:r>
              <a:rPr lang="ru-RU" dirty="0" err="1"/>
              <a:t>втДанныеГрафика</a:t>
            </a:r>
            <a:r>
              <a:rPr lang="ru-RU" dirty="0"/>
              <a:t>)) КАК </a:t>
            </a:r>
            <a:r>
              <a:rPr lang="ru-RU" dirty="0" err="1"/>
              <a:t>СведенияОСотрудникахСрезПоследних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втДанныеГрафика.Сотрудник</a:t>
            </a:r>
            <a:r>
              <a:rPr lang="ru-RU" dirty="0"/>
              <a:t> = </a:t>
            </a:r>
            <a:r>
              <a:rPr lang="ru-RU" dirty="0" err="1"/>
              <a:t>СведенияОСотрудникахСрезПоследних.Сотрудник</a:t>
            </a:r>
            <a:endParaRPr lang="ru-RU" dirty="0"/>
          </a:p>
          <a:p>
            <a:r>
              <a:rPr lang="ru-RU" dirty="0"/>
              <a:t>		|			И </a:t>
            </a:r>
            <a:r>
              <a:rPr lang="ru-RU" dirty="0" err="1"/>
              <a:t>втДанныеГрафика.Подразделение</a:t>
            </a:r>
            <a:r>
              <a:rPr lang="ru-RU" dirty="0"/>
              <a:t> = </a:t>
            </a:r>
            <a:r>
              <a:rPr lang="ru-RU" dirty="0" err="1"/>
              <a:t>СведенияОСотрудникахСрезПоследних.Подразделение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РегистрРасчета.ОсновныеНачисления.БазаОсновныеНачисления</a:t>
            </a:r>
            <a:r>
              <a:rPr lang="ru-RU" dirty="0"/>
              <a:t>(</a:t>
            </a:r>
          </a:p>
          <a:p>
            <a:r>
              <a:rPr lang="ru-RU" dirty="0"/>
              <a:t>		|				&amp;Измерения,</a:t>
            </a:r>
          </a:p>
          <a:p>
            <a:r>
              <a:rPr lang="ru-RU" dirty="0"/>
              <a:t>		|				&amp;Измерения,</a:t>
            </a:r>
          </a:p>
          <a:p>
            <a:r>
              <a:rPr lang="ru-RU" dirty="0"/>
              <a:t>		|				,</a:t>
            </a:r>
          </a:p>
          <a:p>
            <a:r>
              <a:rPr lang="ru-RU" dirty="0"/>
              <a:t>		|				Регистратор = &amp;Регистратор</a:t>
            </a:r>
          </a:p>
          <a:p>
            <a:r>
              <a:rPr lang="ru-RU" dirty="0"/>
              <a:t>		|					И </a:t>
            </a:r>
            <a:r>
              <a:rPr lang="ru-RU" dirty="0" err="1"/>
              <a:t>ВидРасчета</a:t>
            </a:r>
            <a:r>
              <a:rPr lang="ru-RU" dirty="0"/>
              <a:t> = &amp;</a:t>
            </a:r>
            <a:r>
              <a:rPr lang="ru-RU" dirty="0" err="1"/>
              <a:t>ВидРасчетаКомандировка</a:t>
            </a:r>
            <a:r>
              <a:rPr lang="ru-RU" dirty="0"/>
              <a:t>) КАК </a:t>
            </a:r>
            <a:r>
              <a:rPr lang="ru-RU" dirty="0" err="1"/>
              <a:t>ОсновныеНачисленияБазаОсновныеНачисления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втДанныеГрафика.НомерСтроки</a:t>
            </a:r>
            <a:r>
              <a:rPr lang="ru-RU" dirty="0"/>
              <a:t> = </a:t>
            </a:r>
            <a:r>
              <a:rPr lang="ru-RU" dirty="0" err="1"/>
              <a:t>ОсновныеНачисленияБазаОсновныеНачисления.НомерСтроки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ПериодРегистрации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ВидРасчетаКомандировка</a:t>
            </a:r>
            <a:r>
              <a:rPr lang="ru-RU" dirty="0"/>
              <a:t>", </a:t>
            </a:r>
            <a:r>
              <a:rPr lang="ru-RU" dirty="0" err="1"/>
              <a:t>ПланыВидовРасчета.ОсновныеНачисления.Командировка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Измерения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Измерения.Добавить</a:t>
            </a:r>
            <a:r>
              <a:rPr lang="ru-RU" dirty="0"/>
              <a:t>("Сотрудник");</a:t>
            </a:r>
          </a:p>
          <a:p>
            <a:r>
              <a:rPr lang="ru-RU" dirty="0"/>
              <a:t>	</a:t>
            </a:r>
            <a:r>
              <a:rPr lang="ru-RU" dirty="0" err="1"/>
              <a:t>Измерения.Добавить</a:t>
            </a:r>
            <a:r>
              <a:rPr lang="ru-RU" dirty="0"/>
              <a:t>("Подразделение");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("Измерения", Измерения);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Для Каждого Движение Из </a:t>
            </a:r>
            <a:r>
              <a:rPr lang="ru-RU" dirty="0" err="1"/>
              <a:t>Движения.ОсновныеНачисления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Движение.ВидРасчета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ПланыВидовРасчета.ОсновныеНачисления.Оклад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Движение.Результат</a:t>
            </a:r>
            <a:r>
              <a:rPr lang="ru-RU" dirty="0"/>
              <a:t> = ?(</a:t>
            </a:r>
            <a:r>
              <a:rPr lang="ru-RU" dirty="0" err="1"/>
              <a:t>Выборка.РабочихДней</a:t>
            </a:r>
            <a:r>
              <a:rPr lang="ru-RU" dirty="0"/>
              <a:t> &lt;&gt; 0, </a:t>
            </a:r>
          </a:p>
          <a:p>
            <a:r>
              <a:rPr lang="ru-RU" dirty="0"/>
              <a:t>			                       </a:t>
            </a:r>
            <a:r>
              <a:rPr lang="ru-RU" dirty="0" err="1"/>
              <a:t>Выборка.Оклад</a:t>
            </a:r>
            <a:r>
              <a:rPr lang="ru-RU" dirty="0"/>
              <a:t> / </a:t>
            </a:r>
            <a:r>
              <a:rPr lang="ru-RU" dirty="0" err="1"/>
              <a:t>Выборка.РабочихДней</a:t>
            </a:r>
            <a:r>
              <a:rPr lang="ru-RU" dirty="0"/>
              <a:t> * </a:t>
            </a:r>
            <a:r>
              <a:rPr lang="ru-RU" dirty="0" err="1"/>
              <a:t>Выборка.ОтработаноДней</a:t>
            </a:r>
            <a:r>
              <a:rPr lang="ru-RU" dirty="0"/>
              <a:t>,</a:t>
            </a:r>
          </a:p>
          <a:p>
            <a:r>
              <a:rPr lang="ru-RU" dirty="0"/>
              <a:t>								   0);								   								   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ИначеЕсли</a:t>
            </a:r>
            <a:r>
              <a:rPr lang="ru-RU" dirty="0"/>
              <a:t> </a:t>
            </a:r>
            <a:r>
              <a:rPr lang="ru-RU" dirty="0" err="1"/>
              <a:t>Движение.ВидРасчета</a:t>
            </a:r>
            <a:r>
              <a:rPr lang="ru-RU" dirty="0"/>
              <a:t> = </a:t>
            </a:r>
            <a:r>
              <a:rPr lang="ru-RU" dirty="0" err="1"/>
              <a:t>ПланыВидовРасчета.ОсновныеНачисления.Командировка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Движение.Результат</a:t>
            </a:r>
            <a:r>
              <a:rPr lang="ru-RU" dirty="0"/>
              <a:t> = ?(</a:t>
            </a:r>
            <a:r>
              <a:rPr lang="ru-RU" dirty="0" err="1"/>
              <a:t>Выборка.ОтработаноЧасовЗаБазовыйПериод</a:t>
            </a:r>
            <a:r>
              <a:rPr lang="ru-RU" dirty="0"/>
              <a:t> &lt;&gt; 0,</a:t>
            </a:r>
          </a:p>
          <a:p>
            <a:r>
              <a:rPr lang="ru-RU" dirty="0"/>
              <a:t>			 					   </a:t>
            </a:r>
            <a:r>
              <a:rPr lang="ru-RU" dirty="0" err="1"/>
              <a:t>Выборка.НачисленоОкладаЗаБазовыйПериод</a:t>
            </a:r>
            <a:r>
              <a:rPr lang="ru-RU" dirty="0"/>
              <a:t> / </a:t>
            </a:r>
          </a:p>
          <a:p>
            <a:r>
              <a:rPr lang="ru-RU" dirty="0"/>
              <a:t>								   </a:t>
            </a:r>
            <a:r>
              <a:rPr lang="ru-RU" dirty="0" err="1"/>
              <a:t>Выборка.ОтработаноЧасовЗаБазовыйПериод</a:t>
            </a:r>
            <a:r>
              <a:rPr lang="ru-RU" dirty="0"/>
              <a:t> * </a:t>
            </a:r>
          </a:p>
          <a:p>
            <a:r>
              <a:rPr lang="ru-RU" dirty="0"/>
              <a:t>								   </a:t>
            </a:r>
            <a:r>
              <a:rPr lang="ru-RU" dirty="0" err="1"/>
              <a:t>Выборка.ОтработаноЧасов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						   0);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					  </a:t>
            </a:r>
          </a:p>
          <a:p>
            <a:r>
              <a:rPr lang="ru-RU" dirty="0"/>
              <a:t>							   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Движение.Результат</a:t>
            </a:r>
            <a:r>
              <a:rPr lang="ru-RU" dirty="0"/>
              <a:t> = ?(</a:t>
            </a:r>
            <a:r>
              <a:rPr lang="ru-RU" dirty="0" err="1"/>
              <a:t>Движение.Сторно</a:t>
            </a:r>
            <a:r>
              <a:rPr lang="ru-RU" dirty="0"/>
              <a:t>, -1, 1) * </a:t>
            </a:r>
            <a:r>
              <a:rPr lang="ru-RU" dirty="0" err="1"/>
              <a:t>Движение.Результат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Движение.ОтработаноЧасов</a:t>
            </a:r>
            <a:r>
              <a:rPr lang="ru-RU" dirty="0"/>
              <a:t> = ?(</a:t>
            </a:r>
            <a:r>
              <a:rPr lang="ru-RU" dirty="0" err="1"/>
              <a:t>Движение.Сторно</a:t>
            </a:r>
            <a:r>
              <a:rPr lang="ru-RU" dirty="0"/>
              <a:t>, -1, 1) * </a:t>
            </a:r>
            <a:r>
              <a:rPr lang="ru-RU" dirty="0" err="1"/>
              <a:t>Движение.ОтработаноЧасов</a:t>
            </a:r>
            <a:r>
              <a:rPr lang="ru-RU" dirty="0"/>
              <a:t>;		</a:t>
            </a:r>
          </a:p>
          <a:p>
            <a:r>
              <a:rPr lang="ru-RU" dirty="0"/>
              <a:t>							   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(, Истина);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8771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ПриСозданииНаСервере</a:t>
            </a:r>
            <a:r>
              <a:rPr lang="ru-RU" dirty="0"/>
              <a:t>(Отказ, </a:t>
            </a:r>
            <a:r>
              <a:rPr lang="ru-RU" dirty="0" err="1"/>
              <a:t>СтандартнаяОбработка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Список.Параметры.УстановитьЗначениеПараметра</a:t>
            </a:r>
            <a:r>
              <a:rPr lang="ru-RU" dirty="0"/>
              <a:t> ("Контрагент", </a:t>
            </a:r>
            <a:r>
              <a:rPr lang="ru-RU" dirty="0" err="1"/>
              <a:t>Параметры.Контрагент</a:t>
            </a:r>
            <a:r>
              <a:rPr lang="ru-RU" dirty="0"/>
              <a:t>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67328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ОбработкаКоманды</a:t>
            </a:r>
            <a:r>
              <a:rPr lang="ru-RU" dirty="0"/>
              <a:t>(</a:t>
            </a:r>
            <a:r>
              <a:rPr lang="ru-RU" dirty="0" err="1"/>
              <a:t>ПараметрКоманды</a:t>
            </a:r>
            <a:r>
              <a:rPr lang="ru-RU" dirty="0"/>
              <a:t>, </a:t>
            </a:r>
            <a:r>
              <a:rPr lang="ru-RU" dirty="0" err="1"/>
              <a:t>ПараметрыВыполненияКоманды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ПараметрыФормы</a:t>
            </a:r>
            <a:r>
              <a:rPr lang="ru-RU" dirty="0"/>
              <a:t> = Новый Структура("Контрагент", </a:t>
            </a:r>
            <a:r>
              <a:rPr lang="ru-RU" dirty="0" err="1"/>
              <a:t>ПараметрКоманды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ОткрытьФорму</a:t>
            </a:r>
            <a:r>
              <a:rPr lang="ru-RU" dirty="0"/>
              <a:t>("</a:t>
            </a:r>
            <a:r>
              <a:rPr lang="ru-RU" dirty="0" err="1"/>
              <a:t>Справочник.Контрагенты.Форма.ФормаСпискаДвиженияКонтрагента</a:t>
            </a:r>
            <a:r>
              <a:rPr lang="ru-RU" dirty="0"/>
              <a:t>", </a:t>
            </a:r>
            <a:r>
              <a:rPr lang="ru-RU" dirty="0" err="1"/>
              <a:t>ПараметрыФормы</a:t>
            </a:r>
            <a:r>
              <a:rPr lang="ru-RU" dirty="0"/>
              <a:t>, </a:t>
            </a:r>
            <a:r>
              <a:rPr lang="ru-RU" dirty="0" err="1"/>
              <a:t>ПараметрыВыполненияКоманды.Источник</a:t>
            </a:r>
            <a:r>
              <a:rPr lang="ru-RU" dirty="0"/>
              <a:t>,</a:t>
            </a:r>
          </a:p>
          <a:p>
            <a:r>
              <a:rPr lang="ru-RU" dirty="0"/>
              <a:t>	</a:t>
            </a:r>
            <a:r>
              <a:rPr lang="ru-RU" dirty="0" err="1"/>
              <a:t>ПараметрыВыполненияКоманды.Уникальность</a:t>
            </a:r>
            <a:r>
              <a:rPr lang="ru-RU" dirty="0"/>
              <a:t>, </a:t>
            </a:r>
            <a:r>
              <a:rPr lang="ru-RU" dirty="0" err="1"/>
              <a:t>ПараметрыВыполненияКоманды.Окно</a:t>
            </a:r>
            <a:r>
              <a:rPr lang="ru-RU" dirty="0"/>
              <a:t>, </a:t>
            </a:r>
            <a:r>
              <a:rPr lang="ru-RU" dirty="0" err="1"/>
              <a:t>ПараметрыВыполненияКоманды.НавигационнаяСсылка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0257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ПояснениеОткрытие</a:t>
            </a:r>
            <a:r>
              <a:rPr lang="ru-RU" dirty="0"/>
              <a:t>(Элемент, </a:t>
            </a:r>
            <a:r>
              <a:rPr lang="ru-RU" dirty="0" err="1"/>
              <a:t>СтандартнаяОбработка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Открытие документа по указанной в поле навигационной ссылке	</a:t>
            </a:r>
          </a:p>
          <a:p>
            <a:r>
              <a:rPr lang="ru-RU" dirty="0"/>
              <a:t>	</a:t>
            </a:r>
            <a:r>
              <a:rPr lang="ru-RU" dirty="0" err="1"/>
              <a:t>СтандартнаяОбработка</a:t>
            </a:r>
            <a:r>
              <a:rPr lang="ru-RU" dirty="0"/>
              <a:t> = Ложь;  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СтрокаПоиска</a:t>
            </a:r>
            <a:r>
              <a:rPr lang="ru-RU" dirty="0"/>
              <a:t> = </a:t>
            </a:r>
            <a:r>
              <a:rPr lang="ru-RU" dirty="0" err="1"/>
              <a:t>Элемент.ТекстРедактирования</a:t>
            </a:r>
            <a:r>
              <a:rPr lang="ru-RU" dirty="0"/>
              <a:t>;</a:t>
            </a:r>
          </a:p>
          <a:p>
            <a:r>
              <a:rPr lang="ru-RU" dirty="0"/>
              <a:t>	Позиция = Найти(</a:t>
            </a:r>
            <a:r>
              <a:rPr lang="ru-RU" dirty="0" err="1"/>
              <a:t>СтрокаПоиска</a:t>
            </a:r>
            <a:r>
              <a:rPr lang="ru-RU" dirty="0"/>
              <a:t>, "e1cib/</a:t>
            </a:r>
            <a:r>
              <a:rPr lang="ru-RU" dirty="0" err="1"/>
              <a:t>data</a:t>
            </a:r>
            <a:r>
              <a:rPr lang="ru-RU" dirty="0"/>
              <a:t>/Документ");</a:t>
            </a:r>
          </a:p>
          <a:p>
            <a:r>
              <a:rPr lang="ru-RU" dirty="0"/>
              <a:t>	Если Позиция &gt; 0 Тогда</a:t>
            </a:r>
          </a:p>
          <a:p>
            <a:r>
              <a:rPr lang="ru-RU" dirty="0"/>
              <a:t>		</a:t>
            </a:r>
            <a:r>
              <a:rPr lang="ru-RU" dirty="0" err="1"/>
              <a:t>НавигационнаяСсылка</a:t>
            </a:r>
            <a:r>
              <a:rPr lang="ru-RU" dirty="0"/>
              <a:t> = Сред(</a:t>
            </a:r>
            <a:r>
              <a:rPr lang="ru-RU" dirty="0" err="1"/>
              <a:t>СтрокаПоиска</a:t>
            </a:r>
            <a:r>
              <a:rPr lang="ru-RU" dirty="0"/>
              <a:t>, Позиция);</a:t>
            </a:r>
          </a:p>
          <a:p>
            <a:r>
              <a:rPr lang="ru-RU" dirty="0"/>
              <a:t>		</a:t>
            </a:r>
            <a:r>
              <a:rPr lang="ru-RU" dirty="0" err="1"/>
              <a:t>ПерейтиПоНавигационнойСсылке</a:t>
            </a:r>
            <a:r>
              <a:rPr lang="ru-RU" dirty="0"/>
              <a:t>(</a:t>
            </a:r>
            <a:r>
              <a:rPr lang="ru-RU" dirty="0" err="1"/>
              <a:t>НавигационнаяСсылка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38040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Краткая заметка:</a:t>
            </a:r>
          </a:p>
          <a:p>
            <a:r>
              <a:rPr lang="ru-RU" dirty="0"/>
              <a:t>ОУ:</a:t>
            </a:r>
          </a:p>
          <a:p>
            <a:r>
              <a:rPr lang="ru-RU" dirty="0"/>
              <a:t>В конфигурации: Услуги, Склады,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(Номенклатура, Склад | Количество, Себестоимость),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ПриоритетыСкладов</a:t>
            </a:r>
            <a:r>
              <a:rPr lang="ru-RU" dirty="0"/>
              <a:t> (Склад | Приоритет)</a:t>
            </a:r>
          </a:p>
          <a:p>
            <a:r>
              <a:rPr lang="ru-RU" dirty="0"/>
              <a:t>Код приходной: возвести флаг, </a:t>
            </a:r>
            <a:r>
              <a:rPr lang="ru-RU" dirty="0" err="1"/>
              <a:t>схлопнуть</a:t>
            </a:r>
            <a:r>
              <a:rPr lang="ru-RU" dirty="0"/>
              <a:t> </a:t>
            </a:r>
            <a:r>
              <a:rPr lang="ru-RU" dirty="0" err="1"/>
              <a:t>тч</a:t>
            </a:r>
            <a:r>
              <a:rPr lang="ru-RU" dirty="0"/>
              <a:t>, заполнить движение из выборки</a:t>
            </a:r>
          </a:p>
          <a:p>
            <a:r>
              <a:rPr lang="ru-RU" dirty="0"/>
              <a:t>Код расходной: очистить движения, возвести флаг, заблокировать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по Номенклатуре, выполнить запрос (сгруппировать </a:t>
            </a:r>
            <a:r>
              <a:rPr lang="ru-RU" dirty="0" err="1"/>
              <a:t>тч</a:t>
            </a:r>
            <a:r>
              <a:rPr lang="ru-RU" dirty="0"/>
              <a:t> документа без услуг, соединить с остатками, а остатки с приоритетами складов, упорядочить по приоритету, итоги по номенклатуре), в верхней выборке проверяем остатки и инициализируем </a:t>
            </a:r>
            <a:r>
              <a:rPr lang="ru-RU" dirty="0" err="1"/>
              <a:t>КоличествоСписать</a:t>
            </a:r>
            <a:r>
              <a:rPr lang="ru-RU" dirty="0"/>
              <a:t>, в нижней выборке считаем себестоимость, заполняем движения и уменьшаем количество списать</a:t>
            </a:r>
          </a:p>
          <a:p>
            <a:r>
              <a:rPr lang="ru-RU" dirty="0"/>
              <a:t>Отчет: по </a:t>
            </a:r>
            <a:r>
              <a:rPr lang="ru-RU" dirty="0" err="1"/>
              <a:t>рн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r>
              <a:rPr lang="ru-RU" dirty="0"/>
              <a:t> </a:t>
            </a:r>
            <a:r>
              <a:rPr lang="ru-RU" dirty="0" err="1"/>
              <a:t>ОстаткиИОбороты</a:t>
            </a:r>
            <a:endParaRPr lang="ru-RU" dirty="0"/>
          </a:p>
          <a:p>
            <a:r>
              <a:rPr lang="ru-RU" dirty="0"/>
              <a:t>БУ: Склады, Организации, </a:t>
            </a:r>
            <a:r>
              <a:rPr lang="ru-RU" dirty="0" err="1"/>
              <a:t>рб</a:t>
            </a:r>
            <a:r>
              <a:rPr lang="ru-RU" dirty="0"/>
              <a:t> Управленческий (Организация (балансовый, запрет незаполненных) | Количество, Сумма), документ </a:t>
            </a:r>
            <a:r>
              <a:rPr lang="ru-RU" dirty="0" err="1"/>
              <a:t>КупляПродажа</a:t>
            </a:r>
            <a:r>
              <a:rPr lang="ru-RU" dirty="0"/>
              <a:t> (расчет суммы), виды субконто (номенклатура, партии, покупатели, склады), субконто - 3, счет товары (количественный | номенклатура, склады, партии), счет покупатели (покупатели)</a:t>
            </a:r>
          </a:p>
          <a:p>
            <a:r>
              <a:rPr lang="ru-RU" dirty="0"/>
              <a:t>Код приходной: возвести флаг, </a:t>
            </a:r>
            <a:r>
              <a:rPr lang="ru-RU" dirty="0" err="1"/>
              <a:t>схлопнуть</a:t>
            </a:r>
            <a:r>
              <a:rPr lang="ru-RU" dirty="0"/>
              <a:t> </a:t>
            </a:r>
            <a:r>
              <a:rPr lang="ru-RU" dirty="0" err="1"/>
              <a:t>тч</a:t>
            </a:r>
            <a:r>
              <a:rPr lang="ru-RU" dirty="0"/>
              <a:t>, сделать проводки из выборки </a:t>
            </a:r>
            <a:r>
              <a:rPr lang="ru-RU" dirty="0" err="1"/>
              <a:t>дт</a:t>
            </a:r>
            <a:r>
              <a:rPr lang="ru-RU" dirty="0"/>
              <a:t> товары - </a:t>
            </a:r>
            <a:r>
              <a:rPr lang="ru-RU" dirty="0" err="1"/>
              <a:t>кт</a:t>
            </a:r>
            <a:r>
              <a:rPr lang="ru-RU" dirty="0"/>
              <a:t> поставщики</a:t>
            </a:r>
          </a:p>
          <a:p>
            <a:r>
              <a:rPr lang="ru-RU" dirty="0"/>
              <a:t>Код купли продажи: очистить движения, возвести флаг, заблокировать по счету товары, организации поставщику, складу поставщика и номенклатуре, выполнить запрос (</a:t>
            </a:r>
            <a:r>
              <a:rPr lang="ru-RU" dirty="0" err="1"/>
              <a:t>схлопнуть</a:t>
            </a:r>
            <a:r>
              <a:rPr lang="ru-RU" dirty="0"/>
              <a:t> </a:t>
            </a:r>
            <a:r>
              <a:rPr lang="ru-RU" dirty="0" err="1"/>
              <a:t>тч</a:t>
            </a:r>
            <a:r>
              <a:rPr lang="ru-RU" dirty="0"/>
              <a:t>, соединить </a:t>
            </a:r>
            <a:r>
              <a:rPr lang="ru-RU" dirty="0" err="1"/>
              <a:t>рб</a:t>
            </a:r>
            <a:r>
              <a:rPr lang="ru-RU" dirty="0"/>
              <a:t> (счет - товары, номенклатура в </a:t>
            </a:r>
            <a:r>
              <a:rPr lang="ru-RU" dirty="0" err="1"/>
              <a:t>тч</a:t>
            </a:r>
            <a:r>
              <a:rPr lang="ru-RU" dirty="0"/>
              <a:t>, склад = склад поставщика, организация = организация поставщика), упорядочить по моменту времени партии и итоги по </a:t>
            </a:r>
            <a:r>
              <a:rPr lang="ru-RU" dirty="0" err="1"/>
              <a:t>номеклатуре</a:t>
            </a:r>
            <a:r>
              <a:rPr lang="ru-RU" dirty="0"/>
              <a:t>), в верхней выборке проверяем остаток и инициализируем </a:t>
            </a:r>
            <a:r>
              <a:rPr lang="ru-RU" dirty="0" err="1"/>
              <a:t>КоличествоСписать</a:t>
            </a:r>
            <a:r>
              <a:rPr lang="ru-RU" dirty="0"/>
              <a:t>, в нижней выборке считаем себестоимость и делаем проводку </a:t>
            </a:r>
            <a:r>
              <a:rPr lang="ru-RU" dirty="0" err="1"/>
              <a:t>дт</a:t>
            </a:r>
            <a:r>
              <a:rPr lang="ru-RU" dirty="0"/>
              <a:t> прибыль убытки - </a:t>
            </a:r>
            <a:r>
              <a:rPr lang="ru-RU" dirty="0" err="1"/>
              <a:t>кт</a:t>
            </a:r>
            <a:r>
              <a:rPr lang="ru-RU" dirty="0"/>
              <a:t> товары и уменьшаем количество списать, в верхней выборке проводку </a:t>
            </a:r>
            <a:r>
              <a:rPr lang="ru-RU" dirty="0" err="1"/>
              <a:t>дт</a:t>
            </a:r>
            <a:r>
              <a:rPr lang="ru-RU" dirty="0"/>
              <a:t> товары - </a:t>
            </a:r>
            <a:r>
              <a:rPr lang="ru-RU" dirty="0" err="1"/>
              <a:t>кт</a:t>
            </a:r>
            <a:r>
              <a:rPr lang="ru-RU" dirty="0"/>
              <a:t> поставщики, и в конце после выборок проводку </a:t>
            </a:r>
            <a:r>
              <a:rPr lang="ru-RU" dirty="0" err="1"/>
              <a:t>дт</a:t>
            </a:r>
            <a:r>
              <a:rPr lang="ru-RU" dirty="0"/>
              <a:t> покупатели - </a:t>
            </a:r>
            <a:r>
              <a:rPr lang="ru-RU" dirty="0" err="1"/>
              <a:t>кт</a:t>
            </a:r>
            <a:r>
              <a:rPr lang="ru-RU" dirty="0"/>
              <a:t> прибыль убытки</a:t>
            </a:r>
          </a:p>
          <a:p>
            <a:r>
              <a:rPr lang="ru-RU" dirty="0"/>
              <a:t>Отчет: справочники организации, левое соединение с </a:t>
            </a:r>
            <a:r>
              <a:rPr lang="ru-RU" dirty="0" err="1"/>
              <a:t>рб</a:t>
            </a:r>
            <a:r>
              <a:rPr lang="ru-RU" dirty="0"/>
              <a:t> обороты </a:t>
            </a:r>
            <a:r>
              <a:rPr lang="ru-RU" dirty="0" err="1"/>
              <a:t>дт</a:t>
            </a:r>
            <a:r>
              <a:rPr lang="ru-RU" dirty="0"/>
              <a:t> </a:t>
            </a:r>
            <a:r>
              <a:rPr lang="ru-RU" dirty="0" err="1"/>
              <a:t>кт</a:t>
            </a:r>
            <a:r>
              <a:rPr lang="ru-RU" dirty="0"/>
              <a:t> (счет </a:t>
            </a:r>
            <a:r>
              <a:rPr lang="ru-RU" dirty="0" err="1"/>
              <a:t>дт</a:t>
            </a:r>
            <a:r>
              <a:rPr lang="ru-RU" dirty="0"/>
              <a:t> покупатели, счет </a:t>
            </a:r>
            <a:r>
              <a:rPr lang="ru-RU" dirty="0" err="1"/>
              <a:t>кт</a:t>
            </a:r>
            <a:r>
              <a:rPr lang="ru-RU" dirty="0"/>
              <a:t> прибыли убытки)</a:t>
            </a:r>
          </a:p>
          <a:p>
            <a:r>
              <a:rPr lang="ru-RU" dirty="0"/>
              <a:t>СПР:</a:t>
            </a:r>
          </a:p>
          <a:p>
            <a:r>
              <a:rPr lang="ru-RU" dirty="0"/>
              <a:t>В Конфигурации: Графики работы, </a:t>
            </a:r>
            <a:r>
              <a:rPr lang="ru-RU" dirty="0" err="1"/>
              <a:t>рс</a:t>
            </a:r>
            <a:r>
              <a:rPr lang="ru-RU" dirty="0"/>
              <a:t> Графики работы (График работы, дата | значение), план видов расчета основные начисления есть период, нет базы (оплата по часовому тарифу), </a:t>
            </a:r>
            <a:r>
              <a:rPr lang="ru-RU" dirty="0" err="1"/>
              <a:t>рс</a:t>
            </a:r>
            <a:r>
              <a:rPr lang="ru-RU" dirty="0"/>
              <a:t> Тарифные ставки (</a:t>
            </a:r>
            <a:r>
              <a:rPr lang="ru-RU" dirty="0" err="1"/>
              <a:t>ГрафикРаботы</a:t>
            </a:r>
            <a:r>
              <a:rPr lang="ru-RU" dirty="0"/>
              <a:t> | Тарифная Ставка), </a:t>
            </a:r>
            <a:r>
              <a:rPr lang="ru-RU" dirty="0" err="1"/>
              <a:t>ррас</a:t>
            </a:r>
            <a:r>
              <a:rPr lang="ru-RU" dirty="0"/>
              <a:t> Основные начисления (Сотрудник, Подразделение (базовый)), план видов расчета дополнительные начисления нет периода, есть база от основных начислений (премия руководителю (база - оплата по часовому тарифу, Ведущие - оплата по часовому тарифу)), </a:t>
            </a:r>
            <a:r>
              <a:rPr lang="ru-RU" dirty="0" err="1"/>
              <a:t>ррас</a:t>
            </a:r>
            <a:r>
              <a:rPr lang="ru-RU" dirty="0"/>
              <a:t> Дополнительные начисления (Сотрудник, Подразделение (базовый)) и перерасчет по сотруднику и подразделению, </a:t>
            </a:r>
            <a:r>
              <a:rPr lang="ru-RU" dirty="0" err="1"/>
              <a:t>перечислене</a:t>
            </a:r>
            <a:r>
              <a:rPr lang="ru-RU" dirty="0"/>
              <a:t> способы расчета, способ расчета и приоритет в планах расчета</a:t>
            </a:r>
          </a:p>
          <a:p>
            <a:r>
              <a:rPr lang="ru-RU" dirty="0"/>
              <a:t>Код начисления: инициализируем период регистрации, возводим флаг для основных начислений, заполняем движения из </a:t>
            </a:r>
            <a:r>
              <a:rPr lang="ru-RU" dirty="0" err="1"/>
              <a:t>тч</a:t>
            </a:r>
            <a:r>
              <a:rPr lang="ru-RU" dirty="0"/>
              <a:t>, возводим флаг для дополнительных начислений, заполняем движения из </a:t>
            </a:r>
            <a:r>
              <a:rPr lang="ru-RU" dirty="0" err="1"/>
              <a:t>тч</a:t>
            </a:r>
            <a:r>
              <a:rPr lang="ru-RU" dirty="0"/>
              <a:t>, записываем движения, выполняем запрос получаем способы расчета упорядоченные по приоритету, проходим по выборке, если способ расчета </a:t>
            </a:r>
            <a:r>
              <a:rPr lang="ru-RU" dirty="0" err="1"/>
              <a:t>ОплатаПоЧасовомуТарифу</a:t>
            </a:r>
            <a:r>
              <a:rPr lang="ru-RU" dirty="0"/>
              <a:t> тогда делаем запрос (получаем данные графика по регистратору и способу расчета, соединяем с тарифными ставками), проходимся по таблице движений основных начислений и ищем в выборке по номеру строки для заполнения движений, после записываем без перерасчета, если способ расчета </a:t>
            </a:r>
            <a:r>
              <a:rPr lang="ru-RU" dirty="0" err="1"/>
              <a:t>ПроцентОтОплатыПодчиненныхЗаПрошлыйМесяц</a:t>
            </a:r>
            <a:r>
              <a:rPr lang="ru-RU" dirty="0"/>
              <a:t> тогда делаем запрос (</a:t>
            </a:r>
            <a:r>
              <a:rPr lang="ru-RU" dirty="0" err="1"/>
              <a:t>ДополнительныеНачисления.База</a:t>
            </a:r>
            <a:r>
              <a:rPr lang="ru-RU" dirty="0"/>
              <a:t> измерения - подразделение, разрезы - сотрудник, регистратор и способ расчета, где </a:t>
            </a:r>
            <a:r>
              <a:rPr lang="ru-RU" dirty="0" err="1"/>
              <a:t>ДополнительныеНачисленияБазаОсновныеНачисления.Сотрудник</a:t>
            </a:r>
            <a:r>
              <a:rPr lang="ru-RU" dirty="0"/>
              <a:t> &lt;&gt; </a:t>
            </a:r>
            <a:r>
              <a:rPr lang="ru-RU" dirty="0" err="1"/>
              <a:t>ДополнительныеНачисленияБазаОсновныеНачисления.СотрудникРазрез</a:t>
            </a:r>
            <a:r>
              <a:rPr lang="ru-RU" dirty="0"/>
              <a:t>, группировка по номеру строки), проходим по таблице движений, ищем по номеру строки в выборке, заполняем движения и записываем движения</a:t>
            </a:r>
          </a:p>
          <a:p>
            <a:r>
              <a:rPr lang="ru-RU" dirty="0"/>
              <a:t>Отчет Анализ премий: </a:t>
            </a:r>
            <a:r>
              <a:rPr lang="ru-RU" dirty="0" err="1"/>
              <a:t>РегистрРасчета.ДополнительныеНачисления</a:t>
            </a:r>
            <a:r>
              <a:rPr lang="ru-RU" dirty="0"/>
              <a:t>, период регистрации = НАЧАЛОПЕРИОДА(&amp;</a:t>
            </a:r>
            <a:r>
              <a:rPr lang="ru-RU" dirty="0" err="1"/>
              <a:t>МесяцОтчета</a:t>
            </a:r>
            <a:r>
              <a:rPr lang="ru-RU" dirty="0"/>
              <a:t>, МЕСЯЦ) </a:t>
            </a:r>
          </a:p>
          <a:p>
            <a:r>
              <a:rPr lang="ru-RU" dirty="0"/>
              <a:t>Отчет Перерасчеты: </a:t>
            </a:r>
            <a:r>
              <a:rPr lang="ru-RU" dirty="0" err="1"/>
              <a:t>РегистрРасчета.ДополнительныеНачисления.Перерасчет</a:t>
            </a:r>
            <a:endParaRPr lang="ru-RU" dirty="0"/>
          </a:p>
          <a:p>
            <a:r>
              <a:rPr lang="ru-RU" dirty="0"/>
              <a:t>УФ:</a:t>
            </a:r>
          </a:p>
          <a:p>
            <a:r>
              <a:rPr lang="ru-RU" dirty="0"/>
              <a:t>В Конфигурации: на форме документа расходной в панель </a:t>
            </a:r>
            <a:r>
              <a:rPr lang="ru-RU" dirty="0" err="1"/>
              <a:t>навегации</a:t>
            </a:r>
            <a:r>
              <a:rPr lang="ru-RU" dirty="0"/>
              <a:t> перейти включить видимость регистров, на форме списка расходной в командную панель важное добавить переход к движениям, в </a:t>
            </a:r>
            <a:r>
              <a:rPr lang="ru-RU" dirty="0" err="1"/>
              <a:t>физ</a:t>
            </a:r>
            <a:r>
              <a:rPr lang="ru-RU" dirty="0"/>
              <a:t> лица два реквизита - путь к фото (строка), фото (хранилище значений), на форме справочника кнопка выбрать фото и реквизит формы ссылка на фото</a:t>
            </a:r>
          </a:p>
          <a:p>
            <a:r>
              <a:rPr lang="ru-RU" dirty="0"/>
              <a:t>Код формы: при открытии если заполнен путь к фото, начать помещать файл после </a:t>
            </a:r>
            <a:r>
              <a:rPr lang="ru-RU" dirty="0" err="1"/>
              <a:t>СсылкаНаФото</a:t>
            </a:r>
            <a:r>
              <a:rPr lang="ru-RU" dirty="0"/>
              <a:t> = Адрес, иначе с Помещаем в реквизит </a:t>
            </a:r>
            <a:r>
              <a:rPr lang="ru-RU" dirty="0" err="1"/>
              <a:t>СсылкаНаФото</a:t>
            </a:r>
            <a:r>
              <a:rPr lang="ru-RU" dirty="0"/>
              <a:t> навигационную ссылку на фото; при нажатии на кнопку выбрать фото начинаем помещение файла, затем если результат есть </a:t>
            </a:r>
            <a:r>
              <a:rPr lang="ru-RU" dirty="0" err="1"/>
              <a:t>СсылкаНаФото</a:t>
            </a:r>
            <a:r>
              <a:rPr lang="ru-RU"/>
              <a:t> = Адрес и спрашиваем сохранять в базу или нет, если сохранять, то путь пустой, иначе записываем путь; перед записью если путь не заполнен сохранять фото в хранилище иначе очищать хранилище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13043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Движение.ВидДвижения</a:t>
            </a:r>
            <a:r>
              <a:rPr lang="ru-RU" dirty="0"/>
              <a:t> = </a:t>
            </a:r>
            <a:r>
              <a:rPr lang="ru-RU" dirty="0" err="1"/>
              <a:t>ВидДвиженияНакопления.Приход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Движение.Склад</a:t>
            </a:r>
            <a:r>
              <a:rPr lang="ru-RU" dirty="0"/>
              <a:t>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Движение.Себестоимость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8883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РегистрНакопления.ОстаткиНоменклатуры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	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КАК Склад,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ОстаткиНоменклатурыОстатки.СебестоимостьОстаток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r>
              <a:rPr lang="ru-RU" dirty="0"/>
              <a:t>,</a:t>
            </a:r>
          </a:p>
          <a:p>
            <a:r>
              <a:rPr lang="ru-RU" dirty="0"/>
              <a:t>		|	ВЫБОР</a:t>
            </a:r>
          </a:p>
          <a:p>
            <a:r>
              <a:rPr lang="ru-RU" dirty="0"/>
              <a:t>		|		КОГДА 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= &amp;Склад</a:t>
            </a:r>
          </a:p>
          <a:p>
            <a:r>
              <a:rPr lang="ru-RU" dirty="0"/>
              <a:t>		|			ТОГДА -1</a:t>
            </a:r>
          </a:p>
          <a:p>
            <a:r>
              <a:rPr lang="ru-RU" dirty="0"/>
              <a:t>		|		ИНАЧЕ ЕСТЬNULL(</a:t>
            </a:r>
            <a:r>
              <a:rPr lang="ru-RU" dirty="0" err="1"/>
              <a:t>ПриоритетыСкладовСрезПоследних.Приоритет</a:t>
            </a:r>
            <a:r>
              <a:rPr lang="ru-RU" dirty="0"/>
              <a:t>, 100)</a:t>
            </a:r>
          </a:p>
          <a:p>
            <a:r>
              <a:rPr lang="ru-RU" dirty="0"/>
              <a:t>		|	КОНЕЦ КАК Приоритет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			ЛЕВОЕ СОЕДИНЕНИЕ </a:t>
            </a:r>
            <a:r>
              <a:rPr lang="ru-RU" dirty="0" err="1"/>
              <a:t>РегистрСведений.ПриоритетыСкладов.СрезПоследних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) КАК </a:t>
            </a:r>
            <a:r>
              <a:rPr lang="ru-RU" dirty="0" err="1"/>
              <a:t>ПриоритетыСкладовСрезПоследних</a:t>
            </a:r>
            <a:endParaRPr lang="ru-RU" dirty="0"/>
          </a:p>
          <a:p>
            <a:r>
              <a:rPr lang="ru-RU" dirty="0"/>
              <a:t>		|			ПО </a:t>
            </a:r>
            <a:r>
              <a:rPr lang="ru-RU" dirty="0" err="1"/>
              <a:t>ОстаткиНоменклатурыОстатки.Склад</a:t>
            </a:r>
            <a:r>
              <a:rPr lang="ru-RU" dirty="0"/>
              <a:t> = </a:t>
            </a:r>
            <a:r>
              <a:rPr lang="ru-RU" dirty="0" err="1"/>
              <a:t>ПриоритетыСкладовСрезПоследних.Склад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ОстаткиНоменклатурыОстатки.Номенклатура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Приоритет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Иначе	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</a:t>
            </a:r>
            <a:r>
              <a:rPr lang="ru-RU" dirty="0" err="1"/>
              <a:t>ВыборкаДетальныеЗаписи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286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151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 ОТКЛОНЕНИЙ – СНАЧАЛА РЕГИСТРИРУЕТСЯ САМ ФАКТ РАБОТЫ, А ЗАТЕМ ФИКСИРУЮТСЯ ОТКЛАНЕНИЯ (ПЕРИОДЫ ОТСУТСТВИЯ). ЭТИ ОТКЛОНЕНИЯ НАКЛАДЫВАЮТСЯ НА ПЕРИОД РАБОТЫ И ВЫТЕСНЯЮТ.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ДРУГОЙ МЕТОД (ПРОТИВОПОЛОЖНЫЙ) НАЧИСЛЕНИЯ ПО ТАБЕЛЮ.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ОБЫЧНО ДЛЯ КАЖДОГО ПЛАНА ВИДОВ РАСЧЕТА СОЗДАЕТСЯ СВОЙ РЕГИСТР РАСЧЕТА. ПЛАН ВИДОВ РАСЧЕТА ПОХОЖ НА СПРАВОЧНИК (СПИСОК ВИДОВ РАСЧЕТА).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РЕГИСТРЕ НУЖНО УКАЗЫВАТЬ ПЛАН ВИДОВ РАСЧЕТА, ЧТОБЫ СИСТЕМА ПОНИМАЛА КАКОГО ВИДА РАСЧЕТ.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РАСЧЕТ ЗАРПЛАТЫ ИДЕТ В РАЗРЕЗЕ ВИДА РАСЧЕТА И ИЗМЕРЕНИЙ РЕГИСТРА РАСЧЕТА.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ГРАФИК РАБОТЫ – РЕГИСТР СВЕДЕНИЙ, В КОТОРОМ УКАЗЫВАЕТСЯ КОЛИЧЕСТВО РАБОЧИХ ДНЕЙ (ЧАСОВ) ЗА ОПРЕДЕЛЕННУЮ ДАТУ.</a:t>
            </a:r>
          </a:p>
          <a:p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3619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ТЧ КАК В ДРУГИХ ДОКУМЕНТАХ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75286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Документ.КупляПродажа.СписокНоменклатуры</a:t>
            </a:r>
            <a:r>
              <a:rPr lang="ru-RU" dirty="0"/>
              <a:t> КАК </a:t>
            </a:r>
            <a:r>
              <a:rPr lang="ru-RU" dirty="0" err="1"/>
              <a:t>КупляПродажаСписокНоменклатуры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УправленческийОстатки.Субконто3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</a:t>
            </a:r>
            <a:r>
              <a:rPr lang="ru-RU" dirty="0" err="1"/>
              <a:t>СкладПоставщика</a:t>
            </a:r>
            <a:endParaRPr lang="ru-RU" dirty="0"/>
          </a:p>
          <a:p>
            <a:r>
              <a:rPr lang="ru-RU" dirty="0"/>
              <a:t>		|					И Организация = &amp;Организация)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Документ.ПриходнаяНакладная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СкладПоставщика</a:t>
            </a:r>
            <a:r>
              <a:rPr lang="ru-RU" dirty="0"/>
              <a:t>",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списание себестоимости по организации-поставщику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СкладПоставщика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закупка организацией-покупателем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ОрганизацияПокупатель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СкладПокупателя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ВыборкаНоменклатура.Сумма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Отказ Тогда</a:t>
            </a:r>
          </a:p>
          <a:p>
            <a:r>
              <a:rPr lang="ru-RU" dirty="0"/>
              <a:t>		// продажа по организации-поставщику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ОрганизацияПокупатель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6886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Организация;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56603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ЗаполнитьГрафик</a:t>
            </a:r>
            <a:r>
              <a:rPr lang="ru-RU" dirty="0"/>
              <a:t>(</a:t>
            </a:r>
            <a:r>
              <a:rPr lang="ru-RU" dirty="0" err="1"/>
              <a:t>ДатаНачала</a:t>
            </a:r>
            <a:r>
              <a:rPr lang="ru-RU" dirty="0"/>
              <a:t>, </a:t>
            </a:r>
            <a:r>
              <a:rPr lang="ru-RU" dirty="0" err="1"/>
              <a:t>ДатаОкончания</a:t>
            </a:r>
            <a:r>
              <a:rPr lang="ru-RU" dirty="0"/>
              <a:t>, </a:t>
            </a:r>
            <a:r>
              <a:rPr lang="ru-RU" dirty="0" err="1"/>
              <a:t>ВыходныеДни</a:t>
            </a:r>
            <a:r>
              <a:rPr lang="ru-RU" dirty="0"/>
              <a:t>, </a:t>
            </a:r>
            <a:r>
              <a:rPr lang="ru-RU" dirty="0" err="1"/>
              <a:t>ГрафикРаботы</a:t>
            </a:r>
            <a:r>
              <a:rPr lang="ru-RU" dirty="0"/>
              <a:t>) Экспорт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Набор = </a:t>
            </a:r>
            <a:r>
              <a:rPr lang="ru-RU" dirty="0" err="1"/>
              <a:t>РегистрыСведений.ГрафикиРаботы.СоздатьНаборЗаписей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Набор.Отбор.ГрафикРаботы.Установить</a:t>
            </a:r>
            <a:r>
              <a:rPr lang="ru-RU" dirty="0"/>
              <a:t>(</a:t>
            </a:r>
            <a:r>
              <a:rPr lang="ru-RU" dirty="0" err="1"/>
              <a:t>ГрафикРаботы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ЧислоСекундВСутках</a:t>
            </a:r>
            <a:r>
              <a:rPr lang="ru-RU" dirty="0"/>
              <a:t> = 86400;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Дат = </a:t>
            </a:r>
            <a:r>
              <a:rPr lang="ru-RU" dirty="0" err="1"/>
              <a:t>ДатаНачала</a:t>
            </a:r>
            <a:r>
              <a:rPr lang="ru-RU" dirty="0"/>
              <a:t>;</a:t>
            </a:r>
          </a:p>
          <a:p>
            <a:r>
              <a:rPr lang="ru-RU" dirty="0"/>
              <a:t>	Шаг = 1;</a:t>
            </a:r>
          </a:p>
          <a:p>
            <a:r>
              <a:rPr lang="ru-RU" dirty="0"/>
              <a:t>	Пока Дат &lt;= </a:t>
            </a:r>
            <a:r>
              <a:rPr lang="ru-RU" dirty="0" err="1"/>
              <a:t>ДатаОкончания</a:t>
            </a:r>
            <a:r>
              <a:rPr lang="ru-RU" dirty="0"/>
              <a:t> Цикл</a:t>
            </a:r>
          </a:p>
          <a:p>
            <a:r>
              <a:rPr lang="ru-RU" dirty="0"/>
              <a:t>		Запись = </a:t>
            </a:r>
            <a:r>
              <a:rPr lang="ru-RU" dirty="0" err="1"/>
              <a:t>Набор.Добавить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Запись.ГрафикРаботы</a:t>
            </a:r>
            <a:r>
              <a:rPr lang="ru-RU" dirty="0"/>
              <a:t> = </a:t>
            </a:r>
            <a:r>
              <a:rPr lang="ru-RU" dirty="0" err="1"/>
              <a:t>ГрафикРаботы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Запись.Дата</a:t>
            </a:r>
            <a:r>
              <a:rPr lang="ru-RU" dirty="0"/>
              <a:t> = Дат;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Шаг = 1 Тогда</a:t>
            </a:r>
          </a:p>
          <a:p>
            <a:r>
              <a:rPr lang="ru-RU" dirty="0"/>
              <a:t>			</a:t>
            </a:r>
            <a:r>
              <a:rPr lang="ru-RU" dirty="0" err="1"/>
              <a:t>Запись.Значение</a:t>
            </a:r>
            <a:r>
              <a:rPr lang="ru-RU" dirty="0"/>
              <a:t> = 24;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Запись.Значение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Шаг = 3 Тогда</a:t>
            </a:r>
          </a:p>
          <a:p>
            <a:r>
              <a:rPr lang="ru-RU" dirty="0"/>
              <a:t>			Шаг = 1;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Шаг = Шаг + 1;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Дат = Дат + </a:t>
            </a:r>
            <a:r>
              <a:rPr lang="ru-RU" dirty="0" err="1"/>
              <a:t>ЧислоСекундВСутках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                          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Набор.Записать</a:t>
            </a:r>
            <a:r>
              <a:rPr lang="ru-RU" dirty="0"/>
              <a:t>();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00323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15952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ПериодРегистрации</a:t>
            </a:r>
            <a:r>
              <a:rPr lang="ru-RU" dirty="0"/>
              <a:t> = </a:t>
            </a:r>
            <a:r>
              <a:rPr lang="ru-RU" dirty="0" err="1"/>
              <a:t>НачалоМесяца</a:t>
            </a:r>
            <a:r>
              <a:rPr lang="ru-RU" dirty="0"/>
              <a:t>(Дата);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Движения.ОсновныеНачисления.Записывать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Движения.ОсновныеНачисления.Добавить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Движение.ПериодДействияНачало</a:t>
            </a:r>
            <a:r>
              <a:rPr lang="ru-RU" dirty="0"/>
              <a:t> = </a:t>
            </a:r>
            <a:r>
              <a:rPr lang="ru-RU" dirty="0" err="1"/>
              <a:t>Строка.ДатаНачала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Движение.ПериодДействияКонец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Строка.ДатаОкончания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Движения.ДополнительныеНачисления.Записывать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Строка Из </a:t>
            </a:r>
            <a:r>
              <a:rPr lang="ru-RU" dirty="0" err="1"/>
              <a:t>ДополнительныеНачисления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Движения.ДополнительныеНачисления.Добавить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Строка);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Движение.ПериодРегистрации</a:t>
            </a:r>
            <a:r>
              <a:rPr lang="ru-RU" dirty="0"/>
              <a:t> = </a:t>
            </a:r>
            <a:r>
              <a:rPr lang="ru-RU" dirty="0" err="1"/>
              <a:t>ПериодРегистрации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Движение.БазовыйПериодНачало</a:t>
            </a:r>
            <a:r>
              <a:rPr lang="ru-RU" dirty="0"/>
              <a:t> = </a:t>
            </a:r>
            <a:r>
              <a:rPr lang="ru-RU" dirty="0" err="1"/>
              <a:t>ДобавитьМесяц</a:t>
            </a:r>
            <a:r>
              <a:rPr lang="ru-RU" dirty="0"/>
              <a:t>(</a:t>
            </a:r>
            <a:r>
              <a:rPr lang="ru-RU" dirty="0" err="1"/>
              <a:t>ПериодРегистрации</a:t>
            </a:r>
            <a:r>
              <a:rPr lang="ru-RU" dirty="0"/>
              <a:t>, -1);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Движение.БазовыйПериодКонец</a:t>
            </a:r>
            <a:r>
              <a:rPr lang="ru-RU" dirty="0"/>
              <a:t>  = </a:t>
            </a:r>
            <a:r>
              <a:rPr lang="ru-RU" dirty="0" err="1"/>
              <a:t>ПериодРегистрации</a:t>
            </a:r>
            <a:r>
              <a:rPr lang="ru-RU" dirty="0"/>
              <a:t> - 1;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ОсновныеНачисления.ВидРасчета.СпособРасчета</a:t>
            </a:r>
            <a:r>
              <a:rPr lang="ru-RU" dirty="0"/>
              <a:t> КАК </a:t>
            </a:r>
            <a:r>
              <a:rPr lang="ru-RU" dirty="0" err="1"/>
              <a:t>СпособРасчета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ОсновныеНачисления.ВидРасчета.Приоритет</a:t>
            </a:r>
            <a:r>
              <a:rPr lang="ru-RU" dirty="0"/>
              <a:t> КАК Приоритет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РегистрРасчета.ОсновныеНачисления</a:t>
            </a:r>
            <a:r>
              <a:rPr lang="ru-RU" dirty="0"/>
              <a:t> КАК </a:t>
            </a:r>
            <a:r>
              <a:rPr lang="ru-RU" dirty="0" err="1"/>
              <a:t>ОсновныеНачисления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ОсновныеНачисления.Регистратор</a:t>
            </a:r>
            <a:r>
              <a:rPr lang="ru-RU" dirty="0"/>
              <a:t> = &amp;Регистратор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|ОБЪЕДИНИТЬ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ДополнительныеНачисления.ВидРасчета.СпособРасчета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ДополнительныеНачисления.ВидРасчета.Приоритет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РегистрРасчета.ДополнительныеНачисления</a:t>
            </a:r>
            <a:r>
              <a:rPr lang="ru-RU" dirty="0"/>
              <a:t> КАК </a:t>
            </a:r>
            <a:r>
              <a:rPr lang="ru-RU" dirty="0" err="1"/>
              <a:t>ДополнительныеНачисления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ДополнительныеНачисления.Регистратор</a:t>
            </a:r>
            <a:r>
              <a:rPr lang="ru-RU" dirty="0"/>
              <a:t> = &amp;Регистратор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Приоритет";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ВыборкаПоПриоритетам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ВыборкаПоПриоритетам.Следующий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ВыборкаПоПриоритетам.СпособРасчета</a:t>
            </a:r>
            <a:r>
              <a:rPr lang="ru-RU" dirty="0"/>
              <a:t> = </a:t>
            </a:r>
            <a:r>
              <a:rPr lang="ru-RU" dirty="0" err="1"/>
              <a:t>Перечисления.СпособыРасчета.ОплатаПоЧасовомуТарифу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Запрос = Новый Запрос;</a:t>
            </a:r>
          </a:p>
          <a:p>
            <a:r>
              <a:rPr lang="ru-RU" dirty="0"/>
              <a:t>	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	"ВЫБРАТЬ</a:t>
            </a:r>
          </a:p>
          <a:p>
            <a:r>
              <a:rPr lang="ru-RU" dirty="0"/>
              <a:t>			|	</a:t>
            </a:r>
            <a:r>
              <a:rPr lang="ru-RU" dirty="0" err="1"/>
              <a:t>ОсновныеНачисленияДанныеГрафика.НомерСтроки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	|	ЕСТЬNULL(ОсновныеНачисленияДанныеГрафика.ЗначениеФактическийПериодДействия, 0) КАК </a:t>
            </a:r>
            <a:r>
              <a:rPr lang="ru-RU" dirty="0" err="1"/>
              <a:t>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	|	</a:t>
            </a:r>
            <a:r>
              <a:rPr lang="ru-RU" dirty="0" err="1"/>
              <a:t>ОсновныеНачисленияДанныеГрафика.ГрафикРаботы</a:t>
            </a:r>
            <a:r>
              <a:rPr lang="ru-RU" dirty="0"/>
              <a:t> КАК </a:t>
            </a:r>
            <a:r>
              <a:rPr lang="ru-RU" dirty="0" err="1"/>
              <a:t>ГрафикРаботы</a:t>
            </a:r>
            <a:r>
              <a:rPr lang="ru-RU" dirty="0"/>
              <a:t>,</a:t>
            </a:r>
          </a:p>
          <a:p>
            <a:r>
              <a:rPr lang="ru-RU" dirty="0"/>
              <a:t>			|	</a:t>
            </a:r>
            <a:r>
              <a:rPr lang="ru-RU" dirty="0" err="1"/>
              <a:t>ОсновныеНачисленияДанныеГрафика.Сотрудник</a:t>
            </a:r>
            <a:r>
              <a:rPr lang="ru-RU" dirty="0"/>
              <a:t> КАК Сотрудник</a:t>
            </a:r>
          </a:p>
          <a:p>
            <a:r>
              <a:rPr lang="ru-RU" dirty="0"/>
              <a:t>			|ПОМЕСТИТЬ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	|ИЗ</a:t>
            </a:r>
          </a:p>
          <a:p>
            <a:r>
              <a:rPr lang="ru-RU" dirty="0"/>
              <a:t>			|	</a:t>
            </a:r>
            <a:r>
              <a:rPr lang="ru-RU" dirty="0" err="1"/>
              <a:t>РегистрРасчета.ОсновныеНачисления.ДанныеГрафика</a:t>
            </a:r>
            <a:r>
              <a:rPr lang="ru-RU" dirty="0"/>
              <a:t>(</a:t>
            </a:r>
          </a:p>
          <a:p>
            <a:r>
              <a:rPr lang="ru-RU" dirty="0"/>
              <a:t>			|			Регистратор = &amp;Регистратор</a:t>
            </a:r>
          </a:p>
          <a:p>
            <a:r>
              <a:rPr lang="ru-RU" dirty="0"/>
              <a:t>			|				И </a:t>
            </a:r>
            <a:r>
              <a:rPr lang="ru-RU" dirty="0" err="1"/>
              <a:t>ВидРасчета.СпособРасчета</a:t>
            </a:r>
            <a:r>
              <a:rPr lang="ru-RU" dirty="0"/>
              <a:t> = &amp;</a:t>
            </a:r>
            <a:r>
              <a:rPr lang="ru-RU" dirty="0" err="1"/>
              <a:t>СпособРасчета</a:t>
            </a:r>
            <a:r>
              <a:rPr lang="ru-RU" dirty="0"/>
              <a:t>) КАК </a:t>
            </a:r>
            <a:r>
              <a:rPr lang="ru-RU" dirty="0" err="1"/>
              <a:t>ОсновныеНачисленияДанныеГрафика</a:t>
            </a:r>
            <a:endParaRPr lang="ru-RU" dirty="0"/>
          </a:p>
          <a:p>
            <a:r>
              <a:rPr lang="ru-RU" dirty="0"/>
              <a:t>			|</a:t>
            </a:r>
          </a:p>
          <a:p>
            <a:r>
              <a:rPr lang="ru-RU" dirty="0"/>
              <a:t>			|ИНДЕКСИРОВАТЬ ПО</a:t>
            </a:r>
          </a:p>
          <a:p>
            <a:r>
              <a:rPr lang="ru-RU" dirty="0"/>
              <a:t>			|	</a:t>
            </a:r>
            <a:r>
              <a:rPr lang="ru-RU" dirty="0" err="1"/>
              <a:t>ГрафикРаботы</a:t>
            </a:r>
            <a:endParaRPr lang="ru-RU" dirty="0"/>
          </a:p>
          <a:p>
            <a:r>
              <a:rPr lang="ru-RU" dirty="0"/>
              <a:t>			|;</a:t>
            </a:r>
          </a:p>
          <a:p>
            <a:r>
              <a:rPr lang="ru-RU" dirty="0"/>
              <a:t>			|</a:t>
            </a:r>
          </a:p>
          <a:p>
            <a:r>
              <a:rPr lang="ru-RU" dirty="0"/>
              <a:t>			|////////////////////////////////////////////////////////////////////////////////</a:t>
            </a:r>
          </a:p>
          <a:p>
            <a:r>
              <a:rPr lang="ru-RU" dirty="0"/>
              <a:t>			|ВЫБРАТЬ</a:t>
            </a:r>
          </a:p>
          <a:p>
            <a:r>
              <a:rPr lang="ru-RU" dirty="0"/>
              <a:t>			|	</a:t>
            </a:r>
            <a:r>
              <a:rPr lang="ru-RU" dirty="0" err="1"/>
              <a:t>втНачисления.НомерСтроки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	|	</a:t>
            </a:r>
            <a:r>
              <a:rPr lang="ru-RU" dirty="0" err="1"/>
              <a:t>втНачисления.ОтработаноЧасов</a:t>
            </a:r>
            <a:r>
              <a:rPr lang="ru-RU" dirty="0"/>
              <a:t> КАК </a:t>
            </a:r>
            <a:r>
              <a:rPr lang="ru-RU" dirty="0" err="1"/>
              <a:t>ОтработаноЧасов</a:t>
            </a:r>
            <a:r>
              <a:rPr lang="ru-RU" dirty="0"/>
              <a:t>,</a:t>
            </a:r>
          </a:p>
          <a:p>
            <a:r>
              <a:rPr lang="ru-RU" dirty="0"/>
              <a:t>			|	ЕСТЬNULL(</a:t>
            </a:r>
            <a:r>
              <a:rPr lang="ru-RU" dirty="0" err="1"/>
              <a:t>ТарифныеСтавкиСрезПоследних.ТарифнаяСтавка</a:t>
            </a:r>
            <a:r>
              <a:rPr lang="ru-RU" dirty="0"/>
              <a:t>, 0) КАК </a:t>
            </a:r>
            <a:r>
              <a:rPr lang="ru-RU" dirty="0" err="1"/>
              <a:t>ТарифнаяСтавка</a:t>
            </a:r>
            <a:endParaRPr lang="ru-RU" dirty="0"/>
          </a:p>
          <a:p>
            <a:r>
              <a:rPr lang="ru-RU" dirty="0"/>
              <a:t>			|ИЗ</a:t>
            </a:r>
          </a:p>
          <a:p>
            <a:r>
              <a:rPr lang="ru-RU" dirty="0"/>
              <a:t>			|	</a:t>
            </a:r>
            <a:r>
              <a:rPr lang="ru-RU" dirty="0" err="1"/>
              <a:t>втНачисления</a:t>
            </a:r>
            <a:r>
              <a:rPr lang="ru-RU" dirty="0"/>
              <a:t> КАК </a:t>
            </a:r>
            <a:r>
              <a:rPr lang="ru-RU" dirty="0" err="1"/>
              <a:t>втНачисления</a:t>
            </a:r>
            <a:endParaRPr lang="ru-RU" dirty="0"/>
          </a:p>
          <a:p>
            <a:r>
              <a:rPr lang="ru-RU" dirty="0"/>
              <a:t>			|		ЛЕВОЕ СОЕДИНЕНИЕ </a:t>
            </a:r>
            <a:r>
              <a:rPr lang="ru-RU" dirty="0" err="1"/>
              <a:t>РегистрСведений.ТарифныеСтавки.СрезПоследних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	|				&amp;</a:t>
            </a:r>
            <a:r>
              <a:rPr lang="ru-RU" dirty="0" err="1"/>
              <a:t>ПериодРегистрации</a:t>
            </a:r>
            <a:r>
              <a:rPr lang="ru-RU" dirty="0"/>
              <a:t>,</a:t>
            </a:r>
          </a:p>
          <a:p>
            <a:r>
              <a:rPr lang="ru-RU" dirty="0"/>
              <a:t>			|				</a:t>
            </a:r>
            <a:r>
              <a:rPr lang="ru-RU" dirty="0" err="1"/>
              <a:t>ГрафикРаботы</a:t>
            </a:r>
            <a:r>
              <a:rPr lang="ru-RU" dirty="0"/>
              <a:t> В</a:t>
            </a:r>
          </a:p>
          <a:p>
            <a:r>
              <a:rPr lang="ru-RU" dirty="0"/>
              <a:t>			|					(ВЫБРАТЬ</a:t>
            </a:r>
          </a:p>
          <a:p>
            <a:r>
              <a:rPr lang="ru-RU" dirty="0"/>
              <a:t>			|						</a:t>
            </a:r>
            <a:r>
              <a:rPr lang="ru-RU" dirty="0" err="1"/>
              <a:t>втНачисления.ГрафикРаботы</a:t>
            </a:r>
            <a:r>
              <a:rPr lang="ru-RU" dirty="0"/>
              <a:t> КАК </a:t>
            </a:r>
            <a:r>
              <a:rPr lang="ru-RU" dirty="0" err="1"/>
              <a:t>ГрафикРаботы</a:t>
            </a:r>
            <a:endParaRPr lang="ru-RU" dirty="0"/>
          </a:p>
          <a:p>
            <a:r>
              <a:rPr lang="ru-RU" dirty="0"/>
              <a:t>			|					ИЗ</a:t>
            </a:r>
          </a:p>
          <a:p>
            <a:r>
              <a:rPr lang="ru-RU" dirty="0"/>
              <a:t>			|						</a:t>
            </a:r>
            <a:r>
              <a:rPr lang="ru-RU" dirty="0" err="1"/>
              <a:t>втНачисления</a:t>
            </a:r>
            <a:r>
              <a:rPr lang="ru-RU" dirty="0"/>
              <a:t> КАК </a:t>
            </a:r>
            <a:r>
              <a:rPr lang="ru-RU" dirty="0" err="1"/>
              <a:t>втНачисления</a:t>
            </a:r>
            <a:r>
              <a:rPr lang="ru-RU" dirty="0"/>
              <a:t>)) КАК </a:t>
            </a:r>
            <a:r>
              <a:rPr lang="ru-RU" dirty="0" err="1"/>
              <a:t>ТарифныеСтавкиСрезПоследних</a:t>
            </a:r>
            <a:endParaRPr lang="ru-RU" dirty="0"/>
          </a:p>
          <a:p>
            <a:r>
              <a:rPr lang="ru-RU" dirty="0"/>
              <a:t>			|		ПО </a:t>
            </a:r>
            <a:r>
              <a:rPr lang="ru-RU" dirty="0" err="1"/>
              <a:t>втНачисления.ГрафикРаботы</a:t>
            </a:r>
            <a:r>
              <a:rPr lang="ru-RU" dirty="0"/>
              <a:t> = </a:t>
            </a:r>
            <a:r>
              <a:rPr lang="ru-RU" dirty="0" err="1"/>
              <a:t>ТарифныеСтавкиСрезПоследних.ГрафикРаботы</a:t>
            </a:r>
            <a:r>
              <a:rPr lang="ru-RU" dirty="0"/>
              <a:t>";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СпособРасчета</a:t>
            </a:r>
            <a:r>
              <a:rPr lang="ru-RU" dirty="0"/>
              <a:t>", </a:t>
            </a:r>
            <a:r>
              <a:rPr lang="ru-RU" dirty="0" err="1"/>
              <a:t>ВыборкаПоПриоритетам.СпособРасчета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ПериодРегистрации</a:t>
            </a:r>
            <a:r>
              <a:rPr lang="ru-RU" dirty="0"/>
              <a:t>", </a:t>
            </a:r>
            <a:r>
              <a:rPr lang="ru-RU" dirty="0" err="1"/>
              <a:t>ПериодРегистрации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Для Каждого Движение Из </a:t>
            </a:r>
            <a:r>
              <a:rPr lang="ru-RU" dirty="0" err="1"/>
              <a:t>Движения.ОсновныеНачисления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 Тогда	</a:t>
            </a:r>
          </a:p>
          <a:p>
            <a:r>
              <a:rPr lang="ru-RU" dirty="0"/>
              <a:t>					</a:t>
            </a:r>
            <a:r>
              <a:rPr lang="ru-RU" dirty="0" err="1"/>
              <a:t>Движение.Результат</a:t>
            </a:r>
            <a:r>
              <a:rPr lang="ru-RU" dirty="0"/>
              <a:t> = </a:t>
            </a:r>
            <a:r>
              <a:rPr lang="ru-RU" dirty="0" err="1"/>
              <a:t>Выборка.ОтработаноЧасов</a:t>
            </a:r>
            <a:r>
              <a:rPr lang="ru-RU" dirty="0"/>
              <a:t> * </a:t>
            </a:r>
            <a:r>
              <a:rPr lang="ru-RU" dirty="0" err="1"/>
              <a:t>Выборка.ТарифнаяСтавка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Движения.ОсновныеНачисления.Записать</a:t>
            </a:r>
            <a:r>
              <a:rPr lang="ru-RU" dirty="0"/>
              <a:t>(, Истина);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ИначеЕсли</a:t>
            </a:r>
            <a:r>
              <a:rPr lang="ru-RU" dirty="0"/>
              <a:t> </a:t>
            </a:r>
            <a:r>
              <a:rPr lang="ru-RU" dirty="0" err="1"/>
              <a:t>ВыборкаПоПриоритетам.СпособРасчета</a:t>
            </a:r>
            <a:r>
              <a:rPr lang="ru-RU" dirty="0"/>
              <a:t> = Перечисления.СпособыРасчета.ПроцентОтОплатыПодчиненныхЗаПрошлыйМесяц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Запрос = Новый Запрос;</a:t>
            </a:r>
          </a:p>
          <a:p>
            <a:r>
              <a:rPr lang="ru-RU" dirty="0"/>
              <a:t>	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	"ВЫБРАТЬ</a:t>
            </a:r>
          </a:p>
          <a:p>
            <a:r>
              <a:rPr lang="ru-RU" dirty="0"/>
              <a:t>			|	</a:t>
            </a:r>
            <a:r>
              <a:rPr lang="ru-RU" dirty="0" err="1"/>
              <a:t>ДополнительныеНачисленияБазаОсновныеНачисления.НомерСтроки</a:t>
            </a:r>
            <a:r>
              <a:rPr lang="ru-RU" dirty="0"/>
              <a:t> КАК </a:t>
            </a:r>
            <a:r>
              <a:rPr lang="ru-RU" dirty="0" err="1"/>
              <a:t>НомерСтроки</a:t>
            </a:r>
            <a:r>
              <a:rPr lang="ru-RU" dirty="0"/>
              <a:t>,</a:t>
            </a:r>
          </a:p>
          <a:p>
            <a:r>
              <a:rPr lang="ru-RU" dirty="0"/>
              <a:t>			|	СУММА(</a:t>
            </a:r>
            <a:r>
              <a:rPr lang="ru-RU" dirty="0" err="1"/>
              <a:t>ДополнительныеНачисленияБазаОсновныеНачисления.РезультатБаза</a:t>
            </a:r>
            <a:r>
              <a:rPr lang="ru-RU" dirty="0"/>
              <a:t>) КАК </a:t>
            </a:r>
            <a:r>
              <a:rPr lang="ru-RU" dirty="0" err="1"/>
              <a:t>БазаНачислений</a:t>
            </a:r>
            <a:endParaRPr lang="ru-RU" dirty="0"/>
          </a:p>
          <a:p>
            <a:r>
              <a:rPr lang="ru-RU" dirty="0"/>
              <a:t>			|ИЗ</a:t>
            </a:r>
          </a:p>
          <a:p>
            <a:r>
              <a:rPr lang="ru-RU" dirty="0"/>
              <a:t>			|	</a:t>
            </a:r>
            <a:r>
              <a:rPr lang="ru-RU" dirty="0" err="1"/>
              <a:t>РегистрРасчета.ДополнительныеНачисления.БазаОсновныеНачисления</a:t>
            </a:r>
            <a:r>
              <a:rPr lang="ru-RU" dirty="0"/>
              <a:t>(&amp;Измерения, &amp;Измерения, &amp;Разрезы, Регистратор = &amp;Регистратор И </a:t>
            </a:r>
            <a:r>
              <a:rPr lang="ru-RU" dirty="0" err="1"/>
              <a:t>ВидРасчета.СпособРасчета</a:t>
            </a:r>
            <a:r>
              <a:rPr lang="ru-RU" dirty="0"/>
              <a:t> = &amp;</a:t>
            </a:r>
            <a:r>
              <a:rPr lang="ru-RU" dirty="0" err="1"/>
              <a:t>СпособРасчета</a:t>
            </a:r>
            <a:r>
              <a:rPr lang="ru-RU" dirty="0"/>
              <a:t>) КАК </a:t>
            </a:r>
            <a:r>
              <a:rPr lang="ru-RU" dirty="0" err="1"/>
              <a:t>ДополнительныеНачисленияБазаОсновныеНачисления</a:t>
            </a:r>
            <a:endParaRPr lang="ru-RU" dirty="0"/>
          </a:p>
          <a:p>
            <a:r>
              <a:rPr lang="ru-RU" dirty="0"/>
              <a:t>			|ГДЕ</a:t>
            </a:r>
          </a:p>
          <a:p>
            <a:r>
              <a:rPr lang="ru-RU" dirty="0"/>
              <a:t>			|	</a:t>
            </a:r>
            <a:r>
              <a:rPr lang="ru-RU" dirty="0" err="1"/>
              <a:t>ДополнительныеНачисленияБазаОсновныеНачисления.Сотрудник</a:t>
            </a:r>
            <a:r>
              <a:rPr lang="ru-RU" dirty="0"/>
              <a:t> &lt;&gt; </a:t>
            </a:r>
            <a:r>
              <a:rPr lang="ru-RU" dirty="0" err="1"/>
              <a:t>ДополнительныеНачисленияБазаОсновныеНачисления.СотрудникРазрез</a:t>
            </a:r>
            <a:endParaRPr lang="ru-RU" dirty="0"/>
          </a:p>
          <a:p>
            <a:r>
              <a:rPr lang="ru-RU" dirty="0"/>
              <a:t>			|</a:t>
            </a:r>
          </a:p>
          <a:p>
            <a:r>
              <a:rPr lang="ru-RU" dirty="0"/>
              <a:t>			|СГРУППИРОВАТЬ ПО</a:t>
            </a:r>
          </a:p>
          <a:p>
            <a:r>
              <a:rPr lang="ru-RU" dirty="0"/>
              <a:t>			|	</a:t>
            </a:r>
            <a:r>
              <a:rPr lang="ru-RU" dirty="0" err="1"/>
              <a:t>ДополнительныеНачисленияБазаОсновныеНачисления.НомерСтроки</a:t>
            </a:r>
            <a:r>
              <a:rPr lang="ru-RU" dirty="0"/>
              <a:t>";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Измерения = Новый Массив;</a:t>
            </a:r>
          </a:p>
          <a:p>
            <a:r>
              <a:rPr lang="ru-RU" dirty="0"/>
              <a:t>			</a:t>
            </a:r>
            <a:r>
              <a:rPr lang="ru-RU" dirty="0" err="1"/>
              <a:t>Измерения.Добавить</a:t>
            </a:r>
            <a:r>
              <a:rPr lang="ru-RU" dirty="0"/>
              <a:t>("Подразделение");	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("Измерения", Измерения);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Разрезы = Новый Массив;</a:t>
            </a:r>
          </a:p>
          <a:p>
            <a:r>
              <a:rPr lang="ru-RU" dirty="0"/>
              <a:t>			</a:t>
            </a:r>
            <a:r>
              <a:rPr lang="ru-RU" dirty="0" err="1"/>
              <a:t>Разрезы.Добавить</a:t>
            </a:r>
            <a:r>
              <a:rPr lang="ru-RU" dirty="0"/>
              <a:t>("Сотрудник");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("Разрезы", Разрезы);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("Регистратор", Ссылка);</a:t>
            </a:r>
          </a:p>
          <a:p>
            <a:r>
              <a:rPr lang="ru-RU" dirty="0"/>
              <a:t>	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СпособРасчета</a:t>
            </a:r>
            <a:r>
              <a:rPr lang="ru-RU" dirty="0"/>
              <a:t>", </a:t>
            </a:r>
            <a:r>
              <a:rPr lang="ru-RU" dirty="0" err="1"/>
              <a:t>ВыборкаПоПриоритетам.СпособРасчета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Для Каждого Движение Из </a:t>
            </a:r>
            <a:r>
              <a:rPr lang="ru-RU" dirty="0" err="1"/>
              <a:t>Движения.ДополнительныеНачисления</a:t>
            </a:r>
            <a:r>
              <a:rPr lang="ru-RU" dirty="0"/>
              <a:t> Цикл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Выборка.Сбросить</a:t>
            </a:r>
            <a:r>
              <a:rPr lang="ru-RU" dirty="0"/>
              <a:t>();</a:t>
            </a:r>
          </a:p>
          <a:p>
            <a:r>
              <a:rPr lang="ru-RU" dirty="0"/>
              <a:t>				Если </a:t>
            </a:r>
            <a:r>
              <a:rPr lang="ru-RU" dirty="0" err="1"/>
              <a:t>Выборка.НайтиСледующий</a:t>
            </a:r>
            <a:r>
              <a:rPr lang="ru-RU" dirty="0"/>
              <a:t>(</a:t>
            </a:r>
            <a:r>
              <a:rPr lang="ru-RU" dirty="0" err="1"/>
              <a:t>Движение.НомерСтроки</a:t>
            </a:r>
            <a:r>
              <a:rPr lang="ru-RU" dirty="0"/>
              <a:t>, "</a:t>
            </a:r>
            <a:r>
              <a:rPr lang="ru-RU" dirty="0" err="1"/>
              <a:t>НомерСтроки</a:t>
            </a:r>
            <a:r>
              <a:rPr lang="ru-RU" dirty="0"/>
              <a:t>") Тогда</a:t>
            </a:r>
          </a:p>
          <a:p>
            <a:r>
              <a:rPr lang="ru-RU" dirty="0"/>
              <a:t>					</a:t>
            </a:r>
            <a:r>
              <a:rPr lang="ru-RU" dirty="0" err="1"/>
              <a:t>Движение.Результат</a:t>
            </a:r>
            <a:r>
              <a:rPr lang="ru-RU" dirty="0"/>
              <a:t> = </a:t>
            </a:r>
            <a:r>
              <a:rPr lang="ru-RU" dirty="0" err="1"/>
              <a:t>Выборка.БазаНачислений</a:t>
            </a:r>
            <a:r>
              <a:rPr lang="ru-RU" dirty="0"/>
              <a:t> * </a:t>
            </a:r>
            <a:r>
              <a:rPr lang="ru-RU" dirty="0" err="1"/>
              <a:t>Движение.Параметр</a:t>
            </a:r>
            <a:r>
              <a:rPr lang="ru-RU" dirty="0"/>
              <a:t> / 100;</a:t>
            </a:r>
          </a:p>
          <a:p>
            <a:r>
              <a:rPr lang="ru-RU" dirty="0"/>
              <a:t>			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Движения.ДополнительныеНачисления.Записать</a:t>
            </a:r>
            <a:r>
              <a:rPr lang="ru-RU" dirty="0"/>
              <a:t>();					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ОбработкаПроверкиЗаполнения</a:t>
            </a:r>
            <a:r>
              <a:rPr lang="ru-RU" dirty="0"/>
              <a:t>(Отказ, </a:t>
            </a:r>
            <a:r>
              <a:rPr lang="ru-RU" dirty="0" err="1"/>
              <a:t>ПроверяемыеРеквизиты</a:t>
            </a:r>
            <a:r>
              <a:rPr lang="ru-RU" dirty="0"/>
              <a:t>)</a:t>
            </a:r>
          </a:p>
          <a:p>
            <a:r>
              <a:rPr lang="ru-RU" dirty="0"/>
              <a:t>	Если </a:t>
            </a:r>
            <a:r>
              <a:rPr lang="ru-RU" dirty="0" err="1"/>
              <a:t>ОсновныеНачисления.Количество</a:t>
            </a:r>
            <a:r>
              <a:rPr lang="ru-RU" dirty="0"/>
              <a:t>() = 0 И </a:t>
            </a:r>
            <a:r>
              <a:rPr lang="ru-RU" dirty="0" err="1"/>
              <a:t>ДополнительныеНачисления.Количество</a:t>
            </a:r>
            <a:r>
              <a:rPr lang="ru-RU" dirty="0"/>
              <a:t>() = 0 Тогда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"Документ не заполнен!";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244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ВЫБРАТЬ</a:t>
            </a:r>
          </a:p>
          <a:p>
            <a:r>
              <a:rPr lang="ru-RU" dirty="0"/>
              <a:t>	</a:t>
            </a:r>
            <a:r>
              <a:rPr lang="ru-RU" dirty="0" err="1"/>
              <a:t>Перерасчет.ОбъектПерерасчета</a:t>
            </a:r>
            <a:r>
              <a:rPr lang="ru-RU" dirty="0"/>
              <a:t> КАК </a:t>
            </a:r>
            <a:r>
              <a:rPr lang="ru-RU" dirty="0" err="1"/>
              <a:t>ОбъектПерерасчета</a:t>
            </a:r>
            <a:r>
              <a:rPr lang="ru-RU" dirty="0"/>
              <a:t>,</a:t>
            </a:r>
          </a:p>
          <a:p>
            <a:r>
              <a:rPr lang="ru-RU" dirty="0"/>
              <a:t>	</a:t>
            </a:r>
            <a:r>
              <a:rPr lang="ru-RU" dirty="0" err="1"/>
              <a:t>Перерасчет.ВидРасчета</a:t>
            </a:r>
            <a:r>
              <a:rPr lang="ru-RU" dirty="0"/>
              <a:t> КАК </a:t>
            </a:r>
            <a:r>
              <a:rPr lang="ru-RU" dirty="0" err="1"/>
              <a:t>ВидРасчета</a:t>
            </a:r>
            <a:r>
              <a:rPr lang="ru-RU" dirty="0"/>
              <a:t>,</a:t>
            </a:r>
          </a:p>
          <a:p>
            <a:r>
              <a:rPr lang="ru-RU" dirty="0"/>
              <a:t>	</a:t>
            </a:r>
            <a:r>
              <a:rPr lang="ru-RU" dirty="0" err="1"/>
              <a:t>Перерасчет.Сотрудник</a:t>
            </a:r>
            <a:r>
              <a:rPr lang="ru-RU" dirty="0"/>
              <a:t> КАК Сотрудник,</a:t>
            </a:r>
          </a:p>
          <a:p>
            <a:r>
              <a:rPr lang="ru-RU" dirty="0"/>
              <a:t>	</a:t>
            </a:r>
            <a:r>
              <a:rPr lang="ru-RU" dirty="0" err="1"/>
              <a:t>Перерасчет.Подразделение</a:t>
            </a:r>
            <a:r>
              <a:rPr lang="ru-RU" dirty="0"/>
              <a:t> КАК Подразделение</a:t>
            </a:r>
          </a:p>
          <a:p>
            <a:r>
              <a:rPr lang="ru-RU" dirty="0"/>
              <a:t>ИЗ</a:t>
            </a:r>
          </a:p>
          <a:p>
            <a:r>
              <a:rPr lang="ru-RU" dirty="0"/>
              <a:t>	</a:t>
            </a:r>
            <a:r>
              <a:rPr lang="ru-RU" dirty="0" err="1"/>
              <a:t>РегистрРасчета.ДополнительныеНачисления.Перерасчет</a:t>
            </a:r>
            <a:r>
              <a:rPr lang="ru-RU" dirty="0"/>
              <a:t> КАК Перерасчет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99508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ПриОткрытии</a:t>
            </a:r>
            <a:r>
              <a:rPr lang="ru-RU" dirty="0"/>
              <a:t>(Отказ)</a:t>
            </a:r>
          </a:p>
          <a:p>
            <a:r>
              <a:rPr lang="ru-RU" dirty="0"/>
              <a:t>	              </a:t>
            </a:r>
          </a:p>
          <a:p>
            <a:r>
              <a:rPr lang="ru-RU" dirty="0"/>
              <a:t>	Если </a:t>
            </a:r>
            <a:r>
              <a:rPr lang="ru-RU" dirty="0" err="1"/>
              <a:t>Объект.ПутьКФото</a:t>
            </a:r>
            <a:r>
              <a:rPr lang="ru-RU" dirty="0"/>
              <a:t> &lt;&gt; "" Тогда</a:t>
            </a:r>
          </a:p>
          <a:p>
            <a:r>
              <a:rPr lang="ru-RU" dirty="0"/>
              <a:t>		// Помещаем во временное хранилище фото, находящееся по пути, указанному в реквизите </a:t>
            </a:r>
            <a:r>
              <a:rPr lang="ru-RU" dirty="0" err="1"/>
              <a:t>ПутьКФото</a:t>
            </a:r>
            <a:endParaRPr lang="ru-RU" dirty="0"/>
          </a:p>
          <a:p>
            <a:r>
              <a:rPr lang="ru-RU" dirty="0"/>
              <a:t>		Оповещение = Новый </a:t>
            </a:r>
            <a:r>
              <a:rPr lang="ru-RU" dirty="0" err="1"/>
              <a:t>ОписаниеОповещения</a:t>
            </a:r>
            <a:r>
              <a:rPr lang="ru-RU" dirty="0"/>
              <a:t>("</a:t>
            </a:r>
            <a:r>
              <a:rPr lang="ru-RU" dirty="0" err="1"/>
              <a:t>ОбработатьПомещениеФайлаВХранилище</a:t>
            </a:r>
            <a:r>
              <a:rPr lang="ru-RU" dirty="0"/>
              <a:t>", </a:t>
            </a:r>
            <a:r>
              <a:rPr lang="ru-RU" dirty="0" err="1"/>
              <a:t>ЭтотОбъект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НачатьПомещениеФайла</a:t>
            </a:r>
            <a:r>
              <a:rPr lang="ru-RU" dirty="0"/>
              <a:t>(Оповещение, </a:t>
            </a:r>
            <a:r>
              <a:rPr lang="ru-RU" dirty="0" err="1"/>
              <a:t>СсылкаНаФото</a:t>
            </a:r>
            <a:r>
              <a:rPr lang="ru-RU" dirty="0"/>
              <a:t>, </a:t>
            </a:r>
            <a:r>
              <a:rPr lang="ru-RU" dirty="0" err="1"/>
              <a:t>Объект.ПутьКФото</a:t>
            </a:r>
            <a:r>
              <a:rPr lang="ru-RU" dirty="0"/>
              <a:t>, Ложь, </a:t>
            </a:r>
            <a:r>
              <a:rPr lang="ru-RU" dirty="0" err="1"/>
              <a:t>УникальныйИдентификатор</a:t>
            </a:r>
            <a:r>
              <a:rPr lang="ru-RU" dirty="0"/>
              <a:t>);</a:t>
            </a:r>
          </a:p>
          <a:p>
            <a:r>
              <a:rPr lang="ru-RU" dirty="0"/>
              <a:t>	Иначе</a:t>
            </a:r>
          </a:p>
          <a:p>
            <a:r>
              <a:rPr lang="ru-RU" dirty="0"/>
              <a:t>		// Помещаем в реквизит </a:t>
            </a:r>
            <a:r>
              <a:rPr lang="ru-RU" dirty="0" err="1"/>
              <a:t>СсылкаНаФото</a:t>
            </a:r>
            <a:r>
              <a:rPr lang="ru-RU" dirty="0"/>
              <a:t> навигационную ссылку на фото</a:t>
            </a:r>
          </a:p>
          <a:p>
            <a:r>
              <a:rPr lang="ru-RU" dirty="0"/>
              <a:t>		</a:t>
            </a:r>
            <a:r>
              <a:rPr lang="ru-RU" dirty="0" err="1"/>
              <a:t>СсылкаНаФото</a:t>
            </a:r>
            <a:r>
              <a:rPr lang="ru-RU" dirty="0"/>
              <a:t> = </a:t>
            </a:r>
            <a:r>
              <a:rPr lang="ru-RU" dirty="0" err="1"/>
              <a:t>ПолучитьНавигационнуюСсылку</a:t>
            </a:r>
            <a:r>
              <a:rPr lang="ru-RU" dirty="0"/>
              <a:t>(</a:t>
            </a:r>
            <a:r>
              <a:rPr lang="ru-RU" dirty="0" err="1"/>
              <a:t>Объект.Ссылка</a:t>
            </a:r>
            <a:r>
              <a:rPr lang="ru-RU" dirty="0"/>
              <a:t>, "Фото");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ОбработатьПомещениеФайлаВХранилище</a:t>
            </a:r>
            <a:r>
              <a:rPr lang="ru-RU" dirty="0"/>
              <a:t> (Результат, Адрес, </a:t>
            </a:r>
            <a:r>
              <a:rPr lang="ru-RU" dirty="0" err="1"/>
              <a:t>ВыбранноеИмяФайла</a:t>
            </a:r>
            <a:r>
              <a:rPr lang="ru-RU" dirty="0"/>
              <a:t>, </a:t>
            </a:r>
            <a:r>
              <a:rPr lang="ru-RU" dirty="0" err="1"/>
              <a:t>ДополнительныеПараметры</a:t>
            </a:r>
            <a:r>
              <a:rPr lang="ru-RU" dirty="0"/>
              <a:t>) Экспорт</a:t>
            </a:r>
          </a:p>
          <a:p>
            <a:r>
              <a:rPr lang="ru-RU" dirty="0"/>
              <a:t>	// Помещаем в реквизит </a:t>
            </a:r>
            <a:r>
              <a:rPr lang="ru-RU" dirty="0" err="1"/>
              <a:t>СсылкаНаФото</a:t>
            </a:r>
            <a:r>
              <a:rPr lang="ru-RU" dirty="0"/>
              <a:t> адрес во временном хранилище на фото</a:t>
            </a:r>
          </a:p>
          <a:p>
            <a:r>
              <a:rPr lang="ru-RU" dirty="0"/>
              <a:t>	</a:t>
            </a:r>
            <a:r>
              <a:rPr lang="ru-RU" dirty="0" err="1"/>
              <a:t>СсылкаНаФото</a:t>
            </a:r>
            <a:r>
              <a:rPr lang="ru-RU" dirty="0"/>
              <a:t> = Адрес;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r>
              <a:rPr lang="ru-RU" dirty="0"/>
              <a:t> </a:t>
            </a:r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ВыбратьФото</a:t>
            </a:r>
            <a:r>
              <a:rPr lang="ru-RU" dirty="0"/>
              <a:t>(Команда)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Оповещение = Новый </a:t>
            </a:r>
            <a:r>
              <a:rPr lang="ru-RU" dirty="0" err="1"/>
              <a:t>ОписаниеОповещения</a:t>
            </a:r>
            <a:r>
              <a:rPr lang="ru-RU" dirty="0"/>
              <a:t>("</a:t>
            </a:r>
            <a:r>
              <a:rPr lang="ru-RU" dirty="0" err="1"/>
              <a:t>ОбработатьВыборФайла</a:t>
            </a:r>
            <a:r>
              <a:rPr lang="ru-RU" dirty="0"/>
              <a:t>", </a:t>
            </a:r>
            <a:r>
              <a:rPr lang="ru-RU" dirty="0" err="1"/>
              <a:t>ЭтотОбъект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НачатьПомещениеФайла</a:t>
            </a:r>
            <a:r>
              <a:rPr lang="ru-RU" dirty="0"/>
              <a:t>(Оповещение,,, Истина, </a:t>
            </a:r>
            <a:r>
              <a:rPr lang="ru-RU" dirty="0" err="1"/>
              <a:t>УникальныйИдентификатор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ОбработатьВыборФайла</a:t>
            </a:r>
            <a:r>
              <a:rPr lang="ru-RU" dirty="0"/>
              <a:t> (Результат, Адрес, </a:t>
            </a:r>
            <a:r>
              <a:rPr lang="ru-RU" dirty="0" err="1"/>
              <a:t>ВыбранноеИмяФайла</a:t>
            </a:r>
            <a:r>
              <a:rPr lang="ru-RU" dirty="0"/>
              <a:t>, </a:t>
            </a:r>
            <a:r>
              <a:rPr lang="ru-RU" dirty="0" err="1"/>
              <a:t>ДополнительныеПараметры</a:t>
            </a:r>
            <a:r>
              <a:rPr lang="ru-RU" dirty="0"/>
              <a:t>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Результат Тогда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Помещаем в реквизит </a:t>
            </a:r>
            <a:r>
              <a:rPr lang="ru-RU" dirty="0" err="1"/>
              <a:t>СсылкаНаФото</a:t>
            </a:r>
            <a:r>
              <a:rPr lang="ru-RU" dirty="0"/>
              <a:t> адрес во временном хранилище на фото</a:t>
            </a:r>
          </a:p>
          <a:p>
            <a:r>
              <a:rPr lang="ru-RU" dirty="0"/>
              <a:t>	</a:t>
            </a:r>
            <a:r>
              <a:rPr lang="ru-RU" dirty="0" err="1"/>
              <a:t>СсылкаНаФото</a:t>
            </a:r>
            <a:r>
              <a:rPr lang="ru-RU" dirty="0"/>
              <a:t> = Адрес;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Оповещение = Новый </a:t>
            </a:r>
            <a:r>
              <a:rPr lang="ru-RU" dirty="0" err="1"/>
              <a:t>ОписаниеОповещения</a:t>
            </a:r>
            <a:r>
              <a:rPr lang="ru-RU" dirty="0"/>
              <a:t>("</a:t>
            </a:r>
            <a:r>
              <a:rPr lang="ru-RU" dirty="0" err="1"/>
              <a:t>ОбработатьОтветСохраненияФайла</a:t>
            </a:r>
            <a:r>
              <a:rPr lang="ru-RU" dirty="0"/>
              <a:t>", </a:t>
            </a:r>
            <a:r>
              <a:rPr lang="ru-RU" dirty="0" err="1"/>
              <a:t>ЭтотОбъект</a:t>
            </a:r>
            <a:r>
              <a:rPr lang="ru-RU" dirty="0"/>
              <a:t>, </a:t>
            </a:r>
            <a:r>
              <a:rPr lang="ru-RU" dirty="0" err="1"/>
              <a:t>ВыбранноеИмяФайла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ПоказатьВопрос</a:t>
            </a:r>
            <a:r>
              <a:rPr lang="ru-RU" dirty="0"/>
              <a:t>(Оповещение, "Сохранить фото в базе?", </a:t>
            </a:r>
            <a:r>
              <a:rPr lang="ru-RU" dirty="0" err="1"/>
              <a:t>РежимДиалогаВопрос.ДаНет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ОбработатьОтветСохраненияФайла</a:t>
            </a:r>
            <a:r>
              <a:rPr lang="ru-RU" dirty="0"/>
              <a:t> (Результат, </a:t>
            </a:r>
            <a:r>
              <a:rPr lang="ru-RU" dirty="0" err="1"/>
              <a:t>ВыбранноеИмяФайла</a:t>
            </a:r>
            <a:r>
              <a:rPr lang="ru-RU" dirty="0"/>
              <a:t>) Экспорт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Результат &lt;&gt; </a:t>
            </a:r>
            <a:r>
              <a:rPr lang="ru-RU" dirty="0" err="1"/>
              <a:t>КодВозвратаДиалога.Да</a:t>
            </a:r>
            <a:r>
              <a:rPr lang="ru-RU" dirty="0"/>
              <a:t> Тогда</a:t>
            </a:r>
          </a:p>
          <a:p>
            <a:r>
              <a:rPr lang="ru-RU" dirty="0"/>
              <a:t>		// Сохраняем путь к выбранному файлу</a:t>
            </a:r>
          </a:p>
          <a:p>
            <a:r>
              <a:rPr lang="ru-RU" dirty="0"/>
              <a:t>		</a:t>
            </a:r>
            <a:r>
              <a:rPr lang="ru-RU" dirty="0" err="1"/>
              <a:t>Объект.ПутьКФото</a:t>
            </a:r>
            <a:r>
              <a:rPr lang="ru-RU" dirty="0"/>
              <a:t> = </a:t>
            </a:r>
            <a:r>
              <a:rPr lang="ru-RU" dirty="0" err="1"/>
              <a:t>ВыбранноеИмяФайла</a:t>
            </a:r>
            <a:r>
              <a:rPr lang="ru-RU" dirty="0"/>
              <a:t>;</a:t>
            </a:r>
          </a:p>
          <a:p>
            <a:r>
              <a:rPr lang="ru-RU" dirty="0"/>
              <a:t>	Иначе	</a:t>
            </a:r>
          </a:p>
          <a:p>
            <a:r>
              <a:rPr lang="ru-RU" dirty="0"/>
              <a:t>		</a:t>
            </a:r>
            <a:r>
              <a:rPr lang="ru-RU" dirty="0" err="1"/>
              <a:t>Объект.ПутьКФото</a:t>
            </a:r>
            <a:r>
              <a:rPr lang="ru-RU" dirty="0"/>
              <a:t> = "";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ПередЗаписьюНаСервере</a:t>
            </a:r>
            <a:r>
              <a:rPr lang="ru-RU" dirty="0"/>
              <a:t>(Отказ, </a:t>
            </a:r>
            <a:r>
              <a:rPr lang="ru-RU" dirty="0" err="1"/>
              <a:t>ТекущийОбъект</a:t>
            </a:r>
            <a:r>
              <a:rPr lang="ru-RU" dirty="0"/>
              <a:t>, </a:t>
            </a:r>
            <a:r>
              <a:rPr lang="ru-RU" dirty="0" err="1"/>
              <a:t>ПараметрыЗаписи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ТекущийОбъект.ПутьКФото</a:t>
            </a:r>
            <a:r>
              <a:rPr lang="ru-RU" dirty="0"/>
              <a:t> = "" Тогда		</a:t>
            </a:r>
          </a:p>
          <a:p>
            <a:r>
              <a:rPr lang="ru-RU" dirty="0"/>
              <a:t>		Если </a:t>
            </a:r>
            <a:r>
              <a:rPr lang="ru-RU" dirty="0" err="1"/>
              <a:t>ЭтоАдресВременногоХранилища</a:t>
            </a:r>
            <a:r>
              <a:rPr lang="ru-RU" dirty="0"/>
              <a:t>(</a:t>
            </a:r>
            <a:r>
              <a:rPr lang="ru-RU" dirty="0" err="1"/>
              <a:t>СсылкаНаФото</a:t>
            </a:r>
            <a:r>
              <a:rPr lang="ru-RU" dirty="0"/>
              <a:t>) Тогда</a:t>
            </a:r>
          </a:p>
          <a:p>
            <a:r>
              <a:rPr lang="ru-RU" dirty="0"/>
              <a:t>			// Сохраняем в базе данных фото</a:t>
            </a:r>
          </a:p>
          <a:p>
            <a:r>
              <a:rPr lang="ru-RU" dirty="0"/>
              <a:t>			</a:t>
            </a:r>
            <a:r>
              <a:rPr lang="ru-RU" dirty="0" err="1"/>
              <a:t>ТекущийОбъект.Фото</a:t>
            </a:r>
            <a:r>
              <a:rPr lang="ru-RU" dirty="0"/>
              <a:t> = Новый </a:t>
            </a:r>
            <a:r>
              <a:rPr lang="ru-RU" dirty="0" err="1"/>
              <a:t>ХранилищеЗначения</a:t>
            </a:r>
            <a:r>
              <a:rPr lang="ru-RU" dirty="0"/>
              <a:t>(</a:t>
            </a:r>
            <a:r>
              <a:rPr lang="ru-RU" dirty="0" err="1"/>
              <a:t>ПолучитьИзВременногоХранилища</a:t>
            </a:r>
            <a:r>
              <a:rPr lang="ru-RU" dirty="0"/>
              <a:t>(</a:t>
            </a:r>
            <a:r>
              <a:rPr lang="ru-RU" dirty="0" err="1"/>
              <a:t>СсылкаНаФото</a:t>
            </a:r>
            <a:r>
              <a:rPr lang="ru-RU" dirty="0"/>
              <a:t>));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Иначе</a:t>
            </a:r>
          </a:p>
          <a:p>
            <a:r>
              <a:rPr lang="ru-RU" dirty="0"/>
              <a:t>		// Очищаем реквизит типа хранилище значения</a:t>
            </a:r>
          </a:p>
          <a:p>
            <a:r>
              <a:rPr lang="ru-RU" dirty="0"/>
              <a:t>		</a:t>
            </a:r>
            <a:r>
              <a:rPr lang="ru-RU" dirty="0" err="1"/>
              <a:t>ТекущийОбъект.Фото</a:t>
            </a:r>
            <a:r>
              <a:rPr lang="ru-RU" dirty="0"/>
              <a:t> = "";  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358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428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РОЛЬ ПОЛНЫЕ ПРАВА СО ВСЕМИ ФЛАЖКАМИ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6226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Краткая заметка:</a:t>
            </a:r>
            <a:br>
              <a:rPr lang="ru-RU" dirty="0"/>
            </a:br>
            <a:r>
              <a:rPr lang="ru-RU" b="1" dirty="0"/>
              <a:t>ОУ:</a:t>
            </a:r>
          </a:p>
          <a:p>
            <a:r>
              <a:rPr lang="ru-RU" dirty="0"/>
              <a:t>В Конфигурации: Склады,  Услуги, Два регистра накопления Остатки (Склад) и Себестоимость (Партия), Учетная Политика РС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Приходной: Возвести флаги по регистрам накопления, сгруппировать дубли запросом, заполнить движения из выборки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Расходной: Получить метод списания, по регистру остатки номенклатуры новая методика (получить запросом сгруппированную </a:t>
            </a:r>
            <a:r>
              <a:rPr lang="ru-RU" dirty="0" err="1"/>
              <a:t>тч</a:t>
            </a:r>
            <a:r>
              <a:rPr lang="ru-RU" dirty="0"/>
              <a:t> кроме услуг, заполнить движения, заблокировать изменения и записать движения, получить запросом отрицательные остатки на границу времени включая, отказать в проведения если результат запроса не пустой), по регистру себестоимость товаров старая методика (очистить старые движения, возвести флаг, заблокировать по номенклатуре из </a:t>
            </a:r>
            <a:r>
              <a:rPr lang="ru-RU" dirty="0" err="1"/>
              <a:t>тч</a:t>
            </a:r>
            <a:r>
              <a:rPr lang="ru-RU" dirty="0"/>
              <a:t>, в запросе соединить </a:t>
            </a:r>
            <a:r>
              <a:rPr lang="ru-RU" dirty="0" err="1"/>
              <a:t>тч</a:t>
            </a:r>
            <a:r>
              <a:rPr lang="ru-RU" dirty="0"/>
              <a:t> с регистром левым соединением по номенклатуре на момент времени, добавить итоги по номенклатуре и упорядочивание в зависимости от метода списания, две выборки, проверить остатки, получить количество к списанию, посчитать себестоимость, добавить движение, уменьшить количество к списанию)</a:t>
            </a:r>
          </a:p>
          <a:p>
            <a:r>
              <a:rPr lang="ru-RU" dirty="0"/>
              <a:t>Отчет: по регистру остатки номенклатуры</a:t>
            </a:r>
          </a:p>
          <a:p>
            <a:r>
              <a:rPr lang="ru-RU" b="1" dirty="0"/>
              <a:t>БУ:</a:t>
            </a:r>
            <a:br>
              <a:rPr lang="ru-RU" dirty="0"/>
            </a:br>
            <a:r>
              <a:rPr lang="ru-RU" dirty="0"/>
              <a:t>В конфигурации: субконто 2 (номенклатура, сроки годности), признак учета субконто суммовой (сумма в регистре </a:t>
            </a:r>
            <a:r>
              <a:rPr lang="ru-RU" dirty="0" err="1"/>
              <a:t>бу</a:t>
            </a:r>
            <a:r>
              <a:rPr lang="ru-RU" dirty="0"/>
              <a:t>), счет активы (количественный </a:t>
            </a:r>
            <a:r>
              <a:rPr lang="en-US" dirty="0"/>
              <a:t>|</a:t>
            </a:r>
            <a:r>
              <a:rPr lang="ru-RU" dirty="0"/>
              <a:t> номенклатура (суммовой), </a:t>
            </a:r>
            <a:r>
              <a:rPr lang="ru-RU" dirty="0" err="1"/>
              <a:t>срокгодности</a:t>
            </a:r>
            <a:r>
              <a:rPr lang="ru-RU" dirty="0"/>
              <a:t>), срок годности в </a:t>
            </a:r>
            <a:r>
              <a:rPr lang="ru-RU" dirty="0" err="1"/>
              <a:t>тч</a:t>
            </a:r>
            <a:r>
              <a:rPr lang="ru-RU" dirty="0"/>
              <a:t> приходной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Приходной: возвести флаг, сгруппировать дубли запросом, заполнить движения из выборки (</a:t>
            </a:r>
            <a:r>
              <a:rPr lang="ru-RU" dirty="0" err="1"/>
              <a:t>дт</a:t>
            </a:r>
            <a:r>
              <a:rPr lang="ru-RU" dirty="0"/>
              <a:t> товары, </a:t>
            </a:r>
            <a:r>
              <a:rPr lang="ru-RU" dirty="0" err="1"/>
              <a:t>кт</a:t>
            </a:r>
            <a:r>
              <a:rPr lang="ru-RU" dirty="0"/>
              <a:t> поставщики)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Расходной: старая методика: очистить движения, возвести флаг, заблокировать изменения по счету товары и номенклатуре из </a:t>
            </a:r>
            <a:r>
              <a:rPr lang="ru-RU" dirty="0" err="1"/>
              <a:t>тч</a:t>
            </a:r>
            <a:r>
              <a:rPr lang="ru-RU" dirty="0"/>
              <a:t>, в запросе получить сгруппированную </a:t>
            </a:r>
            <a:r>
              <a:rPr lang="ru-RU" dirty="0" err="1"/>
              <a:t>тч</a:t>
            </a:r>
            <a:r>
              <a:rPr lang="ru-RU" dirty="0"/>
              <a:t> без услуг, соединить два раза левым соединением с регистром </a:t>
            </a:r>
            <a:r>
              <a:rPr lang="ru-RU" dirty="0" err="1"/>
              <a:t>бу</a:t>
            </a:r>
            <a:r>
              <a:rPr lang="ru-RU" dirty="0"/>
              <a:t> по срокам годности и по номенклатуре, упорядочить по срокам и итоги по номенклатуре, две выборки, проверить остатки, получить количество к списанию</a:t>
            </a:r>
            <a:r>
              <a:rPr lang="en-US" dirty="0"/>
              <a:t> </a:t>
            </a:r>
            <a:r>
              <a:rPr lang="ru-RU" dirty="0"/>
              <a:t>и инициализировать себестоимость итого, посчитать себестоимость, добавить движение, уменьшить количество к списанию, сделать итоговую проводку</a:t>
            </a:r>
          </a:p>
          <a:p>
            <a:r>
              <a:rPr lang="ru-RU" dirty="0"/>
              <a:t>Отчет: регистр с видами субконто сроки годности внутреннее соединение с регистром видами субконто номенклатура</a:t>
            </a:r>
          </a:p>
          <a:p>
            <a:r>
              <a:rPr lang="ru-RU" b="1" dirty="0"/>
              <a:t>СПР:</a:t>
            </a:r>
          </a:p>
          <a:p>
            <a:r>
              <a:rPr lang="ru-RU" dirty="0"/>
              <a:t>В конфигурации: Убрать подразделения, графики работы, </a:t>
            </a:r>
            <a:r>
              <a:rPr lang="ru-RU" dirty="0" err="1"/>
              <a:t>рс</a:t>
            </a:r>
            <a:r>
              <a:rPr lang="ru-RU" dirty="0"/>
              <a:t> графики работы (график работы, дата, значение), основные начисления есть период действия, нет базы, дополнительные начисления нет периода, зависит от базы, </a:t>
            </a:r>
            <a:r>
              <a:rPr lang="ru-RU" dirty="0" err="1"/>
              <a:t>рс</a:t>
            </a:r>
            <a:r>
              <a:rPr lang="ru-RU" dirty="0"/>
              <a:t> шкала процентов премий от стажа, в </a:t>
            </a:r>
            <a:r>
              <a:rPr lang="ru-RU" dirty="0" err="1"/>
              <a:t>физ</a:t>
            </a:r>
            <a:r>
              <a:rPr lang="ru-RU" dirty="0"/>
              <a:t> лицах начальный стаж в днях и дата приема, константа дата начала учета в базе</a:t>
            </a:r>
          </a:p>
          <a:p>
            <a:r>
              <a:rPr lang="ru-RU" dirty="0"/>
              <a:t>Кнопка рассчитать: проверка на записанный документ, получение объекта документа из реквизита формы, вызов процедур из модуля объекта с передачей структуры с датой (</a:t>
            </a:r>
            <a:r>
              <a:rPr lang="ru-RU" dirty="0" err="1"/>
              <a:t>ЗаписатьДанныеВРегистры</a:t>
            </a:r>
            <a:r>
              <a:rPr lang="ru-RU" dirty="0"/>
              <a:t>, </a:t>
            </a:r>
            <a:r>
              <a:rPr lang="ru-RU" dirty="0" err="1"/>
              <a:t>РассчитатьНачисления</a:t>
            </a:r>
            <a:r>
              <a:rPr lang="ru-RU" dirty="0"/>
              <a:t>), вернуть полученные данные на форму (</a:t>
            </a:r>
            <a:r>
              <a:rPr lang="ru-RU" dirty="0" err="1"/>
              <a:t>ЗначениеВРеквизитФормы</a:t>
            </a:r>
            <a:r>
              <a:rPr lang="ru-RU" dirty="0"/>
              <a:t>)</a:t>
            </a:r>
          </a:p>
          <a:p>
            <a:r>
              <a:rPr lang="ru-RU" dirty="0" err="1"/>
              <a:t>ОбработкаПроведения</a:t>
            </a:r>
            <a:r>
              <a:rPr lang="ru-RU" dirty="0"/>
              <a:t> Начисления Зарплаты: в параметры расчета помещаем начало месяца даты документа и выполняем процедуру </a:t>
            </a:r>
            <a:r>
              <a:rPr lang="ru-RU" dirty="0" err="1"/>
              <a:t>ЗаписатьДанныеВРегистры</a:t>
            </a:r>
            <a:r>
              <a:rPr lang="ru-RU" dirty="0"/>
              <a:t>, в которой возводим флаги для регистров расчета, проходим по табличным частям создавая движения, потом записать движения. В этом решения подразумевается, что документ записывается после того, как были рассчитаны начисления с помощью кнопки рассчитать.</a:t>
            </a:r>
            <a:br>
              <a:rPr lang="ru-RU" dirty="0"/>
            </a:br>
            <a:r>
              <a:rPr lang="ru-RU" dirty="0" err="1"/>
              <a:t>РассчитатьНачисления</a:t>
            </a:r>
            <a:r>
              <a:rPr lang="ru-RU" dirty="0"/>
              <a:t>: получаем константу дата начала учета в базе, если не заполнена – отказ, создаем переменную период регистрации, делаем запрос для основных начислений (получаем данные графика по регистратору, индексируем по сотруднику, соединяем полученную </a:t>
            </a:r>
            <a:r>
              <a:rPr lang="ru-RU" dirty="0" err="1"/>
              <a:t>вт</a:t>
            </a:r>
            <a:r>
              <a:rPr lang="ru-RU" dirty="0"/>
              <a:t> с </a:t>
            </a:r>
            <a:r>
              <a:rPr lang="ru-RU" dirty="0" err="1"/>
              <a:t>рс</a:t>
            </a:r>
            <a:r>
              <a:rPr lang="ru-RU" dirty="0"/>
              <a:t> сведения о сотруднике, чтобы получить оклад), идем по таблице движений основных начислений, в выборке ищем по номеру строки (не забывая сбрасывать), рассчитываем результат по данным выборке и заполняем остальные реквизиты в строке движений,  потом заполняем из полученных движений строку табличной части, затем записываем полученные движения в режиме только запись (для базы), далее делаем запрос для дополнительных начислений (получаем из </a:t>
            </a:r>
            <a:r>
              <a:rPr lang="ru-RU" dirty="0" err="1"/>
              <a:t>ррас</a:t>
            </a:r>
            <a:r>
              <a:rPr lang="ru-RU" dirty="0"/>
              <a:t> </a:t>
            </a:r>
            <a:r>
              <a:rPr lang="ru-RU" dirty="0" err="1"/>
              <a:t>доп</a:t>
            </a:r>
            <a:r>
              <a:rPr lang="ru-RU" dirty="0"/>
              <a:t> начисления база основные начисления по измерению сотрудник рассчитывая стаж, затем соединяя полученную </a:t>
            </a:r>
            <a:r>
              <a:rPr lang="ru-RU" dirty="0" err="1"/>
              <a:t>вт</a:t>
            </a:r>
            <a:r>
              <a:rPr lang="ru-RU" dirty="0"/>
              <a:t> с </a:t>
            </a:r>
            <a:r>
              <a:rPr lang="ru-RU" dirty="0" err="1"/>
              <a:t>рс</a:t>
            </a:r>
            <a:r>
              <a:rPr lang="ru-RU" dirty="0"/>
              <a:t> </a:t>
            </a:r>
            <a:r>
              <a:rPr lang="ru-RU" dirty="0" err="1"/>
              <a:t>ШкалаПроцентовПремииОтСтажа</a:t>
            </a:r>
            <a:r>
              <a:rPr lang="ru-RU" dirty="0"/>
              <a:t>), идем по таблице движений дополнительных начислений, в выборке ищем по номеру строки (не забывая сбрасывать), считаем премию и заполняем строку </a:t>
            </a:r>
            <a:r>
              <a:rPr lang="ru-RU" dirty="0" err="1"/>
              <a:t>тч</a:t>
            </a:r>
            <a:r>
              <a:rPr lang="ru-RU" dirty="0"/>
              <a:t>, в конце очищаем движения по регистрам</a:t>
            </a:r>
          </a:p>
          <a:p>
            <a:r>
              <a:rPr lang="ru-RU" dirty="0"/>
              <a:t>Отчет: регистр </a:t>
            </a:r>
            <a:r>
              <a:rPr lang="ru-RU" dirty="0" err="1"/>
              <a:t>доп</a:t>
            </a:r>
            <a:r>
              <a:rPr lang="ru-RU" dirty="0"/>
              <a:t> начислений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5247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&amp;Склад КАК Склад,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КАК Партия,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Себестоимость,</a:t>
            </a:r>
          </a:p>
          <a:p>
            <a:r>
              <a:rPr lang="ru-RU" dirty="0"/>
              <a:t>		|	&amp;Период КАК Период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Движения.СебестоимостьТоваров.ДобавитьПриход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915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УчетнаяПолитикаСрезПоследних.МетодСписанияСебестоимости</a:t>
            </a:r>
            <a:r>
              <a:rPr lang="ru-RU" dirty="0"/>
              <a:t> КАК </a:t>
            </a:r>
            <a:r>
              <a:rPr lang="ru-RU" dirty="0" err="1"/>
              <a:t>МетодСписанияСебестоимости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РегистрСведений.УчетнаяПолитика.СрезПоследних</a:t>
            </a:r>
            <a:r>
              <a:rPr lang="ru-RU" dirty="0"/>
              <a:t>(&amp;Период, ) КАК </a:t>
            </a:r>
            <a:r>
              <a:rPr lang="ru-RU" dirty="0" err="1"/>
              <a:t>УчетнаяПолитикаСрезПоследних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метод списания себестоимости в учетной политике";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Выборка.Следующий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Выборка.МетодСписанияСебестоимости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</a:t>
            </a:r>
            <a:r>
              <a:rPr lang="ru-RU" dirty="0" err="1"/>
              <a:t>региср</a:t>
            </a:r>
            <a:r>
              <a:rPr lang="ru-RU" dirty="0"/>
              <a:t> </a:t>
            </a:r>
            <a:r>
              <a:rPr lang="ru-RU" dirty="0" err="1"/>
              <a:t>ОстаткиНоменклатуры</a:t>
            </a:r>
            <a:endParaRPr lang="ru-RU" dirty="0"/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МенеджерВТ</a:t>
            </a:r>
            <a:r>
              <a:rPr lang="ru-RU" dirty="0"/>
              <a:t> = Новый </a:t>
            </a:r>
            <a:r>
              <a:rPr lang="ru-RU" dirty="0" err="1"/>
              <a:t>МенеджерВременныхТаблиц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 И РасходнаяНакладнаяСписокНоменклатуры.Номенклатура.ВидНоменклатуры = ЗНАЧЕНИЕ(</a:t>
            </a:r>
            <a:r>
              <a:rPr lang="ru-RU" dirty="0" err="1"/>
              <a:t>Перечисление.ВидыНоменклатуры.Товар</a:t>
            </a:r>
            <a:r>
              <a:rPr lang="ru-RU" dirty="0"/>
              <a:t>)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&amp;Период КАК Период,</a:t>
            </a:r>
          </a:p>
          <a:p>
            <a:r>
              <a:rPr lang="ru-RU" dirty="0"/>
              <a:t>		|	&amp;Склад КАК Склад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Дата);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Движения.ОстаткиНоменклатуры.ДобавитьРасход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ЗаполнитьЗначенияСвойств</a:t>
            </a:r>
            <a:r>
              <a:rPr lang="ru-RU" dirty="0"/>
              <a:t>(Движение, Выборка);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Движения.ОстаткиНоменклатуры.БлокироватьДляИзменения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РегистрНакопления.ОстаткиНоменклатуры.Остатки</a:t>
            </a:r>
            <a:r>
              <a:rPr lang="ru-RU" dirty="0"/>
              <a:t>(</a:t>
            </a:r>
          </a:p>
          <a:p>
            <a:r>
              <a:rPr lang="ru-RU" dirty="0"/>
              <a:t>		|			&amp;</a:t>
            </a:r>
            <a:r>
              <a:rPr lang="ru-RU" dirty="0" err="1"/>
              <a:t>ГраницаМоментаВремени</a:t>
            </a:r>
            <a:r>
              <a:rPr lang="ru-RU" dirty="0"/>
              <a:t>,</a:t>
            </a:r>
          </a:p>
          <a:p>
            <a:r>
              <a:rPr lang="ru-RU" dirty="0"/>
              <a:t>		|			Склад = &amp;Склад</a:t>
            </a:r>
          </a:p>
          <a:p>
            <a:r>
              <a:rPr lang="ru-RU" dirty="0"/>
              <a:t>		|				И 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ОстаткиНоменклатурыОстатки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ОстаткиНоменклатурыОстатки.КоличествоОстаток</a:t>
            </a:r>
            <a:r>
              <a:rPr lang="ru-RU" dirty="0"/>
              <a:t> &lt; 0";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ГраницаМоментаВремени</a:t>
            </a:r>
            <a:r>
              <a:rPr lang="ru-RU" dirty="0"/>
              <a:t>", Новый Граница(</a:t>
            </a:r>
            <a:r>
              <a:rPr lang="ru-RU" dirty="0" err="1"/>
              <a:t>МоментВремени</a:t>
            </a:r>
            <a:r>
              <a:rPr lang="ru-RU" dirty="0"/>
              <a:t>(), </a:t>
            </a:r>
            <a:r>
              <a:rPr lang="ru-RU" dirty="0" err="1"/>
              <a:t>ВидГраницы.Включая</a:t>
            </a:r>
            <a:r>
              <a:rPr lang="ru-RU" dirty="0"/>
              <a:t>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 + " в количестве " + (-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//регистр </a:t>
            </a:r>
            <a:r>
              <a:rPr lang="ru-RU" dirty="0" err="1"/>
              <a:t>СебестоимостьТоваров</a:t>
            </a:r>
            <a:endParaRPr lang="ru-RU" dirty="0"/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Движения.СебестоимостьТоваров.Записывать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    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РегистрНакопления.СебестоимостьТоваров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("Номенклатура",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Запрос.МенеджерВременныхТаблиц</a:t>
            </a:r>
            <a:r>
              <a:rPr lang="ru-RU" dirty="0"/>
              <a:t> = </a:t>
            </a:r>
            <a:r>
              <a:rPr lang="ru-RU" dirty="0" err="1"/>
              <a:t>МенеджерВТ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</a:t>
            </a:r>
            <a:r>
              <a:rPr lang="ru-RU" dirty="0"/>
              <a:t> КАК Партия,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СебестоимостьТоваровОстатки.Партия.Представление</a:t>
            </a:r>
            <a:r>
              <a:rPr lang="ru-RU" dirty="0"/>
              <a:t> КАК </a:t>
            </a:r>
            <a:r>
              <a:rPr lang="ru-RU" dirty="0" err="1"/>
              <a:t>ПартияПредставление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СебестоимостьТоваровОстатки.КоличествоОстаток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СебестоимостьТоваровОстатки.СебестоимостьОстаток</a:t>
            </a:r>
            <a:r>
              <a:rPr lang="ru-RU" dirty="0"/>
              <a:t>, 0) КАК </a:t>
            </a:r>
            <a:r>
              <a:rPr lang="ru-RU" dirty="0" err="1"/>
              <a:t>СебестоимостьОстаток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РегистрНакопления.СебестоимостьТоваров.Остатки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Номенклатура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СебестоимостьТоваровОстатки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</a:t>
            </a:r>
            <a:r>
              <a:rPr lang="ru-RU" dirty="0" err="1"/>
              <a:t>СебестоимостьТоваровОстатки.Номенклатура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СебестоимостьТоваровОстатки.Партия.МоментВремени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Перечисления.УчетнаяПолитика.ЛИФО</a:t>
            </a:r>
            <a:r>
              <a:rPr lang="ru-RU" dirty="0"/>
              <a:t> Тогда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</a:t>
            </a:r>
            <a:r>
              <a:rPr lang="ru-RU" dirty="0" err="1"/>
              <a:t>СебестоимостьТоваровОстатки.Партия.МоментВремени</a:t>
            </a:r>
            <a:r>
              <a:rPr lang="ru-RU" dirty="0"/>
              <a:t>", "</a:t>
            </a:r>
            <a:r>
              <a:rPr lang="ru-RU" dirty="0" err="1"/>
              <a:t>СебестоимостьТоваровОстатки.Партия.МоментВремени</a:t>
            </a:r>
            <a:r>
              <a:rPr lang="ru-RU" dirty="0"/>
              <a:t> УБЫВ");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хватает товара " + 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 + " в количестве " + (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КоличествоСписать,ВыборкаДетальныеЗаписи.КоличествоОстаток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    Если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	Отказ = Истина;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Сообщение.Текст</a:t>
            </a:r>
            <a:r>
              <a:rPr lang="ru-RU" dirty="0"/>
              <a:t> = "Обнаружен нулевой остаток по партии " + </a:t>
            </a:r>
            <a:r>
              <a:rPr lang="ru-RU" dirty="0" err="1"/>
              <a:t>ВыборкаДетальныеЗаписи.ПартияПредставление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		</a:t>
            </a:r>
          </a:p>
          <a:p>
            <a:r>
              <a:rPr lang="ru-RU" dirty="0"/>
              <a:t>	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Себестоимость = Количество/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</a:t>
            </a:r>
            <a:r>
              <a:rPr lang="ru-RU" dirty="0" err="1"/>
              <a:t>ВыборкаДетальныеЗаписи.СебестоимостьОстаток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Движения.СебестоимостьТоваров.ДобавитьРасход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Движение.Номенклатура</a:t>
            </a:r>
            <a:r>
              <a:rPr lang="ru-RU" dirty="0"/>
              <a:t>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Движение.Партия</a:t>
            </a:r>
            <a:r>
              <a:rPr lang="ru-RU" dirty="0"/>
              <a:t>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Движение.Себестоимость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КоличествоСписать</a:t>
            </a:r>
            <a:r>
              <a:rPr lang="ru-RU" dirty="0"/>
              <a:t> &lt;= 0 Тогда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	Прервать;</a:t>
            </a:r>
          </a:p>
          <a:p>
            <a:r>
              <a:rPr lang="ru-RU" dirty="0"/>
              <a:t>				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ABC5D-E443-43E4-B27F-988CBD7622A3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87148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Выборка.СрокГодности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46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C7E5D-BFD8-4E78-A192-3B140DAE7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D3E64B-650F-4E93-A22D-0245AD0F3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A0F685-C437-421D-B37D-A07F1B85E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C819C6-61DC-449A-A66A-585F2309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0D41E9-1AC7-4118-9C68-5FAB7624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768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CB3F7-A980-4DB2-A9EC-BA955042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F83927-9DF5-471C-B514-13DCA75BE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C251F-233A-4535-B0E7-B3C736A3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105AC1-60F3-47B6-8480-55A49045A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009646-8D49-4D4D-8ED6-EA3883EEB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666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1D8F6C3-CD54-45D4-996F-6F33AF0FF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03EA0F-8BDD-41D4-86AA-B856ED930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8EDC5-6B1D-4E0D-9CE5-562E7A53D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7E7074-E5C2-45BE-B547-0550574D7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3DE13D-7882-46D1-A415-37DBA6DA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9690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CEE389-832D-4801-956E-828060131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8E8C43-2EA0-43D0-868A-F563094E1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8B0D7F-62C4-4DEE-AB78-D3F59B16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4522C9-736A-43F9-A9B9-ACDBDD80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7B5CB3-4C4D-4059-A3D7-B073758C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4041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75A74-4A79-4CB8-9DB5-5D746EE2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518CF1-E41E-403E-BEB9-4BD8A19C4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0B77DE-A55B-4ACF-BE1E-17DDE480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24E044-EA25-443D-B492-360931C85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ADF4AA-D981-41E3-B2AB-AB506CAD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5437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93CEE0-31E1-4E5C-AFF1-2A37B6AC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E7AE50-6D7C-429B-B7B6-3118B8A8F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A5832E-4473-4C26-941B-A6189C801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11CB1B-B82F-48D2-BAC4-4A7EA46E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B947E8-6F2F-463E-B765-CE16CA31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3DA0AA-3E88-49CB-80A7-63A2BE97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436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CEA7-0AE9-4FCD-9E2F-FEC5A52C1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427390-BC24-47C8-96F2-BBE94525F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253A0A-716D-4702-9420-6A34CD803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E294CE-D303-4804-AF38-A5A605BF2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4D9685A-85C2-4CCE-86E6-CF7574095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30D2E8C-C315-44C4-9E59-EDE2D30B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70B5E46-DCF3-4FB2-85F9-CB5074EF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81EE489-C940-4162-85AB-B635B4B6F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6690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EFB89-D8BD-443B-8416-0214A5D6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F9F1EB-AC16-465A-8833-26D7B88D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B16B51-6FA4-408A-967E-DE29D168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E6D091-B375-44DB-AC4A-FE68175F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51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66BD5A-7CE5-40D3-ABAD-62B57DC9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BA6AC0-C604-425B-AFFF-4A2434853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2ED141-6531-47AE-A29E-FB144698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53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A21EC4-CD3A-4605-975C-0B85F23B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08EC3F-A004-40CC-AAAF-4C3213AB7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9307A9-4894-45CF-B5C1-4C79150F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6BEBA5-DE1B-4C54-A149-FFB82CE3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9FA004-ABD0-431F-A5E5-8853FE72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09ADB-C279-44C6-8B25-B2E128A2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1935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465AF-7B2F-473C-8864-373A1CC16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E1198A-EC6C-47D2-A944-C032CD7D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C95327-C2B1-4F82-869F-EDBAB39E3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F1006E-1715-42DA-867A-5EDBBC40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8F5C4E-1969-4A5C-9A72-FC361870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9E6974-C72B-4AF6-A22A-42E77250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991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77AA5-3903-455E-816A-D328E75FE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CD9B0B-22EB-4E05-A398-1A200CD0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DC2CC4-CCDE-4C7F-A244-DF55EB42F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0D3B6-6774-42C5-8814-BF973A6CCE72}" type="datetimeFigureOut">
              <a:rPr lang="ru-RU" smtClean="0"/>
              <a:t>26.10.2024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59727B-1BD4-46BF-BF9F-A17B9F0BD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1E9AE3-A88E-4E71-AC74-C1CB009D9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15FB8-E6E7-4DE4-9931-C4BB6FAECE5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95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8.png"/><Relationship Id="rId4" Type="http://schemas.openxmlformats.org/officeDocument/2006/relationships/image" Target="../media/image187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3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png"/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pn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09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3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png"/><Relationship Id="rId2" Type="http://schemas.openxmlformats.org/officeDocument/2006/relationships/image" Target="../media/image217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1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png"/><Relationship Id="rId2" Type="http://schemas.openxmlformats.org/officeDocument/2006/relationships/image" Target="../media/image223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png"/><Relationship Id="rId2" Type="http://schemas.openxmlformats.org/officeDocument/2006/relationships/image" Target="../media/image225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png"/><Relationship Id="rId2" Type="http://schemas.openxmlformats.org/officeDocument/2006/relationships/image" Target="../media/image2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2.png"/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5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png"/><Relationship Id="rId2" Type="http://schemas.openxmlformats.org/officeDocument/2006/relationships/image" Target="../media/image2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8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1.png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3.png"/><Relationship Id="rId2" Type="http://schemas.openxmlformats.org/officeDocument/2006/relationships/image" Target="../media/image242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5.png"/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6.png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8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9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2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4.png"/><Relationship Id="rId2" Type="http://schemas.openxmlformats.org/officeDocument/2006/relationships/image" Target="../media/image2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5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8.png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1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3.png"/><Relationship Id="rId4" Type="http://schemas.openxmlformats.org/officeDocument/2006/relationships/image" Target="../media/image262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5.png"/><Relationship Id="rId2" Type="http://schemas.openxmlformats.org/officeDocument/2006/relationships/image" Target="../media/image264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8.png"/><Relationship Id="rId2" Type="http://schemas.openxmlformats.org/officeDocument/2006/relationships/image" Target="../media/image267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image" Target="../media/image26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2.png"/><Relationship Id="rId4" Type="http://schemas.openxmlformats.org/officeDocument/2006/relationships/image" Target="../media/image27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png"/><Relationship Id="rId2" Type="http://schemas.openxmlformats.org/officeDocument/2006/relationships/image" Target="../media/image2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6.png"/><Relationship Id="rId4" Type="http://schemas.openxmlformats.org/officeDocument/2006/relationships/image" Target="../media/image275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8.png"/><Relationship Id="rId2" Type="http://schemas.openxmlformats.org/officeDocument/2006/relationships/image" Target="../media/image2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0.png"/><Relationship Id="rId4" Type="http://schemas.openxmlformats.org/officeDocument/2006/relationships/image" Target="../media/image279.png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3.png"/><Relationship Id="rId2" Type="http://schemas.openxmlformats.org/officeDocument/2006/relationships/image" Target="../media/image2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4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6.png"/><Relationship Id="rId2" Type="http://schemas.openxmlformats.org/officeDocument/2006/relationships/image" Target="../media/image2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7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9.png"/><Relationship Id="rId2" Type="http://schemas.openxmlformats.org/officeDocument/2006/relationships/image" Target="../media/image28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2.png"/><Relationship Id="rId2" Type="http://schemas.openxmlformats.org/officeDocument/2006/relationships/image" Target="../media/image291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4.png"/><Relationship Id="rId2" Type="http://schemas.openxmlformats.org/officeDocument/2006/relationships/image" Target="../media/image29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5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7.png"/><Relationship Id="rId2" Type="http://schemas.openxmlformats.org/officeDocument/2006/relationships/image" Target="../media/image296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9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2.png"/><Relationship Id="rId2" Type="http://schemas.openxmlformats.org/officeDocument/2006/relationships/image" Target="../media/image3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3.png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4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5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7.png"/><Relationship Id="rId2" Type="http://schemas.openxmlformats.org/officeDocument/2006/relationships/image" Target="../media/image3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8.png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1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3.png"/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7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9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1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3.png"/><Relationship Id="rId2" Type="http://schemas.openxmlformats.org/officeDocument/2006/relationships/image" Target="../media/image3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4.png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5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6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8.png"/><Relationship Id="rId2" Type="http://schemas.openxmlformats.org/officeDocument/2006/relationships/image" Target="../media/image327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image" Target="../media/image3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1.png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2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4.png"/><Relationship Id="rId2" Type="http://schemas.openxmlformats.org/officeDocument/2006/relationships/image" Target="../media/image333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5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8.png"/><Relationship Id="rId2" Type="http://schemas.openxmlformats.org/officeDocument/2006/relationships/image" Target="../media/image337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9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2.png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4.png"/><Relationship Id="rId2" Type="http://schemas.openxmlformats.org/officeDocument/2006/relationships/image" Target="../media/image3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6.png"/><Relationship Id="rId2" Type="http://schemas.openxmlformats.org/officeDocument/2006/relationships/image" Target="../media/image3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7.png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8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9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1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2.png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3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4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6.png"/><Relationship Id="rId2" Type="http://schemas.openxmlformats.org/officeDocument/2006/relationships/image" Target="../media/image355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7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9.png"/><Relationship Id="rId2" Type="http://schemas.openxmlformats.org/officeDocument/2006/relationships/image" Target="../media/image3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0.png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2.png"/><Relationship Id="rId2" Type="http://schemas.openxmlformats.org/officeDocument/2006/relationships/image" Target="../media/image361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6.png"/><Relationship Id="rId2" Type="http://schemas.openxmlformats.org/officeDocument/2006/relationships/image" Target="../media/image365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8.png"/><Relationship Id="rId2" Type="http://schemas.openxmlformats.org/officeDocument/2006/relationships/image" Target="../media/image367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69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2.png"/><Relationship Id="rId2" Type="http://schemas.openxmlformats.org/officeDocument/2006/relationships/image" Target="../media/image3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3.png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4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5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7.png"/><Relationship Id="rId2" Type="http://schemas.openxmlformats.org/officeDocument/2006/relationships/image" Target="../media/image37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9.png"/><Relationship Id="rId2" Type="http://schemas.openxmlformats.org/officeDocument/2006/relationships/image" Target="../media/image3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2.png"/><Relationship Id="rId2" Type="http://schemas.openxmlformats.org/officeDocument/2006/relationships/image" Target="../media/image38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4.png"/><Relationship Id="rId4" Type="http://schemas.openxmlformats.org/officeDocument/2006/relationships/image" Target="../media/image383.png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5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7.png"/><Relationship Id="rId2" Type="http://schemas.openxmlformats.org/officeDocument/2006/relationships/image" Target="../media/image386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8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9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2.png"/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3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5.png"/><Relationship Id="rId2" Type="http://schemas.openxmlformats.org/officeDocument/2006/relationships/image" Target="../media/image39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6.png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7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8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399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1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2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4.png"/><Relationship Id="rId2" Type="http://schemas.openxmlformats.org/officeDocument/2006/relationships/image" Target="../media/image403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6.png"/><Relationship Id="rId2" Type="http://schemas.openxmlformats.org/officeDocument/2006/relationships/image" Target="../media/image405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8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png"/><Relationship Id="rId2" Type="http://schemas.openxmlformats.org/officeDocument/2006/relationships/image" Target="../media/image40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2.png"/><Relationship Id="rId4" Type="http://schemas.openxmlformats.org/officeDocument/2006/relationships/image" Target="../media/image411.pn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4.png"/><Relationship Id="rId2" Type="http://schemas.openxmlformats.org/officeDocument/2006/relationships/image" Target="../media/image4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6.png"/><Relationship Id="rId4" Type="http://schemas.openxmlformats.org/officeDocument/2006/relationships/image" Target="../media/image415.png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8.png"/><Relationship Id="rId2" Type="http://schemas.openxmlformats.org/officeDocument/2006/relationships/image" Target="../media/image417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4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1.png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3.png"/><Relationship Id="rId2" Type="http://schemas.openxmlformats.org/officeDocument/2006/relationships/image" Target="../media/image4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4.png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6.png"/><Relationship Id="rId2" Type="http://schemas.openxmlformats.org/officeDocument/2006/relationships/image" Target="../media/image4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7.png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8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png"/><Relationship Id="rId2" Type="http://schemas.openxmlformats.org/officeDocument/2006/relationships/image" Target="../media/image4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1.png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3.png"/><Relationship Id="rId2" Type="http://schemas.openxmlformats.org/officeDocument/2006/relationships/image" Target="../media/image4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6.png"/><Relationship Id="rId2" Type="http://schemas.openxmlformats.org/officeDocument/2006/relationships/image" Target="../media/image435.pn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7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8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image" Target="../media/image439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1.png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3.png"/><Relationship Id="rId2" Type="http://schemas.openxmlformats.org/officeDocument/2006/relationships/image" Target="../media/image4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4.png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5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6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7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8.png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image" Target="../media/image4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1.png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5.png"/><Relationship Id="rId2" Type="http://schemas.openxmlformats.org/officeDocument/2006/relationships/image" Target="../media/image454.png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8.png"/><Relationship Id="rId4" Type="http://schemas.openxmlformats.org/officeDocument/2006/relationships/image" Target="../media/image457.png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9.png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1.png"/><Relationship Id="rId2" Type="http://schemas.openxmlformats.org/officeDocument/2006/relationships/image" Target="../media/image4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2.png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4.png"/><Relationship Id="rId2" Type="http://schemas.openxmlformats.org/officeDocument/2006/relationships/image" Target="../media/image4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6.png"/><Relationship Id="rId4" Type="http://schemas.openxmlformats.org/officeDocument/2006/relationships/image" Target="../media/image465.png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7.png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8.pn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1.png"/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2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4.png"/><Relationship Id="rId2" Type="http://schemas.openxmlformats.org/officeDocument/2006/relationships/image" Target="../media/image473.png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6.png"/><Relationship Id="rId2" Type="http://schemas.openxmlformats.org/officeDocument/2006/relationships/image" Target="../media/image4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7.png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8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9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0.pn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2.png"/><Relationship Id="rId2" Type="http://schemas.openxmlformats.org/officeDocument/2006/relationships/image" Target="../media/image48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4.png"/><Relationship Id="rId2" Type="http://schemas.openxmlformats.org/officeDocument/2006/relationships/image" Target="../media/image483.png"/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6.png"/><Relationship Id="rId2" Type="http://schemas.openxmlformats.org/officeDocument/2006/relationships/image" Target="../media/image4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7.pn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9.png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1.png"/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3.png"/><Relationship Id="rId4" Type="http://schemas.openxmlformats.org/officeDocument/2006/relationships/image" Target="../media/image492.png"/></Relationships>
</file>

<file path=ppt/slides/_rels/slide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4.png"/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5.png"/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6.png"/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8.png"/><Relationship Id="rId2" Type="http://schemas.openxmlformats.org/officeDocument/2006/relationships/image" Target="../media/image497.png"/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png"/><Relationship Id="rId2" Type="http://schemas.openxmlformats.org/officeDocument/2006/relationships/image" Target="../media/image49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2.png"/><Relationship Id="rId2" Type="http://schemas.openxmlformats.org/officeDocument/2006/relationships/image" Target="../media/image5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3.png"/></Relationships>
</file>

<file path=ppt/slides/_rels/slide3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4.png"/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5.png"/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7.png"/><Relationship Id="rId2" Type="http://schemas.openxmlformats.org/officeDocument/2006/relationships/image" Target="../media/image506.png"/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8.png"/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50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1.png"/></Relationships>
</file>

<file path=ppt/slides/_rels/slide3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2.png"/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3.png"/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5.png"/><Relationship Id="rId2" Type="http://schemas.openxmlformats.org/officeDocument/2006/relationships/image" Target="../media/image5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7.png"/><Relationship Id="rId4" Type="http://schemas.openxmlformats.org/officeDocument/2006/relationships/image" Target="../media/image516.png"/></Relationships>
</file>

<file path=ppt/slides/_rels/slide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8.png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0.png"/></Relationships>
</file>

<file path=ppt/slides/_rels/slide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1.png"/><Relationship Id="rId1" Type="http://schemas.openxmlformats.org/officeDocument/2006/relationships/slideLayout" Target="../slideLayouts/slideLayout2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3.png"/><Relationship Id="rId2" Type="http://schemas.openxmlformats.org/officeDocument/2006/relationships/image" Target="../media/image5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4.png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6.png"/><Relationship Id="rId2" Type="http://schemas.openxmlformats.org/officeDocument/2006/relationships/image" Target="../media/image525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8.png"/><Relationship Id="rId2" Type="http://schemas.openxmlformats.org/officeDocument/2006/relationships/image" Target="../media/image527.png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0.png"/><Relationship Id="rId2" Type="http://schemas.openxmlformats.org/officeDocument/2006/relationships/image" Target="../media/image529.png"/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2.png"/><Relationship Id="rId2" Type="http://schemas.openxmlformats.org/officeDocument/2006/relationships/image" Target="../media/image5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5.png"/><Relationship Id="rId2" Type="http://schemas.openxmlformats.org/officeDocument/2006/relationships/image" Target="../media/image5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6.png"/></Relationships>
</file>

<file path=ppt/slides/_rels/slide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7.png"/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9.png"/><Relationship Id="rId2" Type="http://schemas.openxmlformats.org/officeDocument/2006/relationships/image" Target="../media/image5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0.png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2.png"/><Relationship Id="rId2" Type="http://schemas.openxmlformats.org/officeDocument/2006/relationships/image" Target="../media/image541.png"/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4.png"/><Relationship Id="rId2" Type="http://schemas.openxmlformats.org/officeDocument/2006/relationships/image" Target="../media/image5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5.png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png"/><Relationship Id="rId2" Type="http://schemas.openxmlformats.org/officeDocument/2006/relationships/image" Target="../media/image546.png"/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9.png"/><Relationship Id="rId2" Type="http://schemas.openxmlformats.org/officeDocument/2006/relationships/image" Target="../media/image5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0.png"/></Relationships>
</file>

<file path=ppt/slides/_rels/slide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1.png"/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3.png"/><Relationship Id="rId2" Type="http://schemas.openxmlformats.org/officeDocument/2006/relationships/image" Target="../media/image5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5.png"/><Relationship Id="rId4" Type="http://schemas.openxmlformats.org/officeDocument/2006/relationships/image" Target="../media/image554.png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7.png"/><Relationship Id="rId2" Type="http://schemas.openxmlformats.org/officeDocument/2006/relationships/image" Target="../media/image5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image" Target="../media/image5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1.png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3.png"/><Relationship Id="rId2" Type="http://schemas.openxmlformats.org/officeDocument/2006/relationships/image" Target="../media/image5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4.png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6.png"/><Relationship Id="rId2" Type="http://schemas.openxmlformats.org/officeDocument/2006/relationships/image" Target="../media/image565.png"/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9.png"/><Relationship Id="rId4" Type="http://schemas.openxmlformats.org/officeDocument/2006/relationships/image" Target="../media/image568.png"/></Relationships>
</file>

<file path=ppt/slides/_rels/slide3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0.png"/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1.png"/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4.png"/><Relationship Id="rId2" Type="http://schemas.openxmlformats.org/officeDocument/2006/relationships/image" Target="../media/image573.png"/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7.png"/><Relationship Id="rId2" Type="http://schemas.openxmlformats.org/officeDocument/2006/relationships/image" Target="../media/image5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8.png"/></Relationships>
</file>

<file path=ppt/slides/_rels/slide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9.png"/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1.png"/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3.png"/><Relationship Id="rId2" Type="http://schemas.openxmlformats.org/officeDocument/2006/relationships/image" Target="../media/image5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4.png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6.png"/><Relationship Id="rId2" Type="http://schemas.openxmlformats.org/officeDocument/2006/relationships/image" Target="../media/image585.png"/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8.png"/><Relationship Id="rId2" Type="http://schemas.openxmlformats.org/officeDocument/2006/relationships/image" Target="../media/image587.png"/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8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1.png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png"/><Relationship Id="rId3" Type="http://schemas.openxmlformats.org/officeDocument/2006/relationships/image" Target="../media/image143.png"/><Relationship Id="rId7" Type="http://schemas.openxmlformats.org/officeDocument/2006/relationships/image" Target="../media/image147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png"/><Relationship Id="rId11" Type="http://schemas.openxmlformats.org/officeDocument/2006/relationships/image" Target="../media/image151.png"/><Relationship Id="rId5" Type="http://schemas.openxmlformats.org/officeDocument/2006/relationships/image" Target="../media/image145.png"/><Relationship Id="rId10" Type="http://schemas.openxmlformats.org/officeDocument/2006/relationships/image" Target="../media/image150.png"/><Relationship Id="rId4" Type="http://schemas.openxmlformats.org/officeDocument/2006/relationships/image" Target="../media/image144.png"/><Relationship Id="rId9" Type="http://schemas.openxmlformats.org/officeDocument/2006/relationships/image" Target="../media/image149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7" Type="http://schemas.openxmlformats.org/officeDocument/2006/relationships/image" Target="../media/image157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5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4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9D0A4E-7379-476B-ACFE-E87FD87A72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Полные решения билетов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017A33-AD63-43BF-BCEA-1B013DE215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187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3B6CA5-14C4-4175-8906-2F1E600A46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340485"/>
            <a:ext cx="5940425" cy="41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281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1B1E18-0D1F-4F8A-8050-7985DBDA9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810" y="828312"/>
            <a:ext cx="7916380" cy="520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7535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0686BC-C0B3-4B8C-A4B5-4B026868E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336" y="1499918"/>
            <a:ext cx="7897327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274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2FF1A4-D028-477C-B31D-02F55C897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582" y="1864403"/>
            <a:ext cx="7072835" cy="31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3869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FC337E-66A8-494B-B82D-3689C20E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БП</a:t>
            </a:r>
          </a:p>
        </p:txBody>
      </p:sp>
    </p:spTree>
    <p:extLst>
      <p:ext uri="{BB962C8B-B14F-4D97-AF65-F5344CB8AC3E}">
        <p14:creationId xmlns:p14="http://schemas.microsoft.com/office/powerpoint/2010/main" val="334288185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2C4161-B0BB-4355-AC10-650115ABB98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3741" y="2655705"/>
            <a:ext cx="1435124" cy="15465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27DA1E-C863-4FA7-8288-256E8507EDC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38481" y="552450"/>
            <a:ext cx="2887980" cy="575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7F5029-731A-4879-92C1-895D24A75F3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59275" y="544830"/>
            <a:ext cx="2865120" cy="57607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4094C31-4F0A-4F35-A6EB-218A392A51B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157209" y="533400"/>
            <a:ext cx="2895600" cy="578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6845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A136BB-5205-494B-96A6-377E048B95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4596" y="1150620"/>
            <a:ext cx="5105400" cy="45567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B2BB2-F4D1-4BF1-BB4F-803D7463AF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4384" y="1135380"/>
            <a:ext cx="5113020" cy="458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4968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D33864-744F-45FF-8E8C-7D68C0A19D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4495" y="605790"/>
            <a:ext cx="2849880" cy="56464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0551D7-6CBE-4208-890E-74E0C3F665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55820" y="590550"/>
            <a:ext cx="2880360" cy="5676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07CE2E0-0DF8-4A97-916B-70EDCC87498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37625" y="590550"/>
            <a:ext cx="2872740" cy="564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7463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59BCCB-C6F8-4F40-A7AD-BDD5416817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64198" y="152400"/>
            <a:ext cx="10063604" cy="19395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021DAC-0AC2-4B1A-BE72-3EB027FEEF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21430" y="2217420"/>
            <a:ext cx="4549140" cy="448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1983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14A3FD-28E2-4589-9155-E2AE17C216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48376" y="699682"/>
            <a:ext cx="8295247" cy="54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6622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4B5CC9-ADF9-4140-82EF-8B0D7D4519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80497" y="518160"/>
            <a:ext cx="2857500" cy="5821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EE77F5-948F-41BE-8E28-B544DA1E08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54005" y="533400"/>
            <a:ext cx="289560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40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303017-BA8A-499C-B209-98BF997914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2230" y="2767964"/>
            <a:ext cx="5940425" cy="21545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66E1C-2839-4093-AAF9-28DF729515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33995" y="1840228"/>
            <a:ext cx="42957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106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AC7AB84-8061-4ED3-A4ED-5764DBE291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03892" y="510540"/>
            <a:ext cx="2887980" cy="58369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98BA57-D239-483B-B688-257A0BA2BA5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00130" y="525780"/>
            <a:ext cx="2887980" cy="582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3794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2AEC68-381C-4B7D-AB84-3A56551A6F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63009" y="552450"/>
            <a:ext cx="2872740" cy="57683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08F3EE-9DB1-470C-A9F8-3F3ADB0669D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56253" y="537210"/>
            <a:ext cx="2834640" cy="578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11636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FC02AF-7ACE-4238-A466-C22604DB9B3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72921" y="537210"/>
            <a:ext cx="2872740" cy="5783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50ABF4-596E-4242-958F-1D9A986F63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46340" y="537210"/>
            <a:ext cx="2887980" cy="578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3012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784E12-0371-49C4-AED5-164BAE0401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17943" y="479238"/>
            <a:ext cx="6556114" cy="589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7615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458CF3-BEA2-4054-A354-A92B3DBA29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7133" y="549760"/>
            <a:ext cx="3636590" cy="57584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F0C1D4A-D366-4BC0-8821-C151EC1E487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23290" y="1127993"/>
            <a:ext cx="7591577" cy="46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669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0B38E3-F003-4044-8BA0-604AEA5943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25647" y="1180682"/>
            <a:ext cx="8940706" cy="449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1899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89933-4D08-4718-80A2-CEE110C26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2</a:t>
            </a:r>
          </a:p>
        </p:txBody>
      </p:sp>
    </p:spTree>
    <p:extLst>
      <p:ext uri="{BB962C8B-B14F-4D97-AF65-F5344CB8AC3E}">
        <p14:creationId xmlns:p14="http://schemas.microsoft.com/office/powerpoint/2010/main" val="61142748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16D16F-48E7-4071-931D-3D9E3E2A8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ОУ</a:t>
            </a:r>
          </a:p>
        </p:txBody>
      </p:sp>
    </p:spTree>
    <p:extLst>
      <p:ext uri="{BB962C8B-B14F-4D97-AF65-F5344CB8AC3E}">
        <p14:creationId xmlns:p14="http://schemas.microsoft.com/office/powerpoint/2010/main" val="1758539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7881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2275902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1925DE-00CD-4C35-94C6-AC63ACF2DC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74105" y="120239"/>
            <a:ext cx="3179695" cy="66175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A222DC-2E9F-4D66-B28C-2FAFDD1E97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6944" y="1612676"/>
            <a:ext cx="3790950" cy="512508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D505B7-0DD9-4275-A022-2977D9ECBEC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95762" y="1612676"/>
            <a:ext cx="3800475" cy="50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4409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1DED0E-AB5E-429D-8659-9626FEC33F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13182" y="2509837"/>
            <a:ext cx="1981200" cy="183832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1D0F0A-41EB-445D-B88D-2016A2A3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488" y="593212"/>
            <a:ext cx="3686525" cy="567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428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57A74D-F699-4BCE-AAE3-F2E29500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18" y="633020"/>
            <a:ext cx="3810532" cy="559195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B121A5-0E55-4BF4-A720-4265943C1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43" y="2428734"/>
            <a:ext cx="1790950" cy="200052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D04FE5-27E8-4C68-9CD5-FF3F77C90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707" y="633019"/>
            <a:ext cx="3552058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3536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A0AA70-DA37-4B38-8CC0-EC067B9C1F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193" y="1147445"/>
            <a:ext cx="4744085" cy="456311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563378-9ECA-4191-88C2-1B199E616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724" y="1147445"/>
            <a:ext cx="5522083" cy="456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06823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550F6-A570-4FB6-A494-F01B3B4C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169780709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550F6-A570-4FB6-A494-F01B3B4C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240905841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B49EB8-080C-4EA7-95CC-75860E0AE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D6A387-BF78-4009-9BF5-3638FCD7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1776182"/>
            <a:ext cx="6611273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8550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DF788E-C184-4DD4-AA36-AF343CF73F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0005" y="1304925"/>
            <a:ext cx="4839335" cy="42481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95FA27-8090-4ABF-963F-C4FDCF882B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87460" y="1111250"/>
            <a:ext cx="5940425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2064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1D2733-F624-4124-B73A-CDA797F6C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600" y="576823"/>
            <a:ext cx="6258798" cy="23053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0A6D95-8C71-4A70-A301-D66FBE848A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98702" y="2995700"/>
            <a:ext cx="9394595" cy="17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6784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9D3847-082D-4EB4-9D81-F114FEB68F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8182" y="1747837"/>
            <a:ext cx="5715635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3060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208AEC-705B-4F43-B3AC-E3402431D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968" y="1642813"/>
            <a:ext cx="8164064" cy="35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57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54F611-52B1-4618-9E34-56E49FE48E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2038350"/>
            <a:ext cx="5267960" cy="27813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072535D-DEA9-44A4-8B14-64C415CC6A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1590" y="3105150"/>
            <a:ext cx="498221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06450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678AB741-BF7A-4671-89CD-630DF88C1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5551" y="430934"/>
            <a:ext cx="5880898" cy="43513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1A8289-5ABC-4E87-A740-7E3D4AFDF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443" y="4949020"/>
            <a:ext cx="6373114" cy="117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1881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F7390D-041D-4332-BEA0-D7043334E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495" y="1364057"/>
            <a:ext cx="6363588" cy="9240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1AB514-D94D-46C5-B6A7-1BF1324E1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495" y="2821092"/>
            <a:ext cx="6335009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5726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E39C2DE-F70D-4F9D-9A3C-9E53AEFCB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9890" y="2404919"/>
            <a:ext cx="6592220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7333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28329E-3F00-431E-A370-3586B8B39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БУ</a:t>
            </a:r>
          </a:p>
        </p:txBody>
      </p:sp>
    </p:spTree>
    <p:extLst>
      <p:ext uri="{BB962C8B-B14F-4D97-AF65-F5344CB8AC3E}">
        <p14:creationId xmlns:p14="http://schemas.microsoft.com/office/powerpoint/2010/main" val="355249626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98043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D066F3E-12AC-443A-93ED-4766B22974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3998" y="2876549"/>
            <a:ext cx="2019300" cy="1104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D7C18D-6F0D-4DE1-B5EC-7D96D5144E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70717" y="990281"/>
            <a:ext cx="3800475" cy="487743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81D9DEA-BEF7-4074-B217-26F55ED02864}"/>
              </a:ext>
            </a:extLst>
          </p:cNvPr>
          <p:cNvSpPr/>
          <p:nvPr/>
        </p:nvSpPr>
        <p:spPr>
          <a:xfrm>
            <a:off x="9049954" y="620950"/>
            <a:ext cx="2106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БУХ: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7FBE7B-F9F3-400F-9DA8-3B66167FA20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8612" y="990282"/>
            <a:ext cx="3162009" cy="52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9146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91A539-F00F-4769-80D7-439BAEB07C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42982" y="292753"/>
            <a:ext cx="5106035" cy="13239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00D21A-9B9D-4E30-8857-E48A936877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06799" y="1928550"/>
            <a:ext cx="4978400" cy="400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8740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EF8ECF-D105-44CB-B730-1B7CE281E1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786" y="1652269"/>
            <a:ext cx="5940425" cy="35534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A62570-F386-49EF-A4D5-9752E9A724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3791" y="1369376"/>
            <a:ext cx="5940425" cy="41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2270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4BB3B5-2A7A-478E-9269-7E09F51FC1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196" y="1995207"/>
            <a:ext cx="11177607" cy="286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7066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03BBC9-36EF-4724-A9A1-82E119F641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9049" y="947420"/>
            <a:ext cx="5601335" cy="4963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3BAC62-4AE1-4DF1-8467-5A14341F8F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1618" y="947420"/>
            <a:ext cx="5616445" cy="49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52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8C-DF67-425E-BB21-AC94985E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приходной и расходной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1FD888-C78D-4DA4-8E8A-ED6E717C8C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7607" y="2535659"/>
            <a:ext cx="3829050" cy="1762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45EC42-31CE-4353-989F-EC19C48369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3443" y="1592683"/>
            <a:ext cx="3790950" cy="3648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5CCD7-4168-498D-8BDC-EB3FF6DCC258}"/>
              </a:ext>
            </a:extLst>
          </p:cNvPr>
          <p:cNvSpPr txBox="1"/>
          <p:nvPr/>
        </p:nvSpPr>
        <p:spPr>
          <a:xfrm>
            <a:off x="3060887" y="5644171"/>
            <a:ext cx="607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Тоже самое с Количеством, ценой и суммой в </a:t>
            </a:r>
            <a:r>
              <a:rPr lang="ru-RU" dirty="0" err="1"/>
              <a:t>тч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512379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951ADF-56B4-45B3-89F8-58CE989EA4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3496" y="630919"/>
            <a:ext cx="6305008" cy="559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6829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69930A-1A90-4932-BF23-3C8EFEF5F3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4313" y="2614610"/>
            <a:ext cx="1914525" cy="1628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EF01D8-6857-42D7-A2CB-B13C3E16847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3141" y="561654"/>
            <a:ext cx="3810000" cy="57346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129050-32D4-4F97-94B0-55B2C3B75D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17212" y="523554"/>
            <a:ext cx="3800475" cy="577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8480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B8B40-2E1A-4882-8DBA-254E44AD3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1311369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C7B86-3068-42C9-9B37-C7A2748040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7772" y="1204911"/>
            <a:ext cx="5314950" cy="44481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6A2941-B084-4833-84AC-B2D2E6203BE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49280" y="1204912"/>
            <a:ext cx="5303593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8876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19316E-D22E-43E2-8AF0-BEB056A546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1074" y="2324735"/>
            <a:ext cx="3009900" cy="2208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BF75F2-9712-4665-A5D1-8B4462061E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21508" y="837556"/>
            <a:ext cx="3642191" cy="51828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3CAD48-7074-4113-9B22-1E9EFBC0209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54233" y="837556"/>
            <a:ext cx="3316693" cy="518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2871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6D8860-99F8-499B-8B10-F6C0386C1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995023"/>
            <a:ext cx="5868219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3503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616A8-EE32-40C8-BC38-F7E98660E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ЗАТРАТЫ</a:t>
            </a:r>
          </a:p>
        </p:txBody>
      </p:sp>
    </p:spTree>
    <p:extLst>
      <p:ext uri="{BB962C8B-B14F-4D97-AF65-F5344CB8AC3E}">
        <p14:creationId xmlns:p14="http://schemas.microsoft.com/office/powerpoint/2010/main" val="250696500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79EB1-70A7-456C-8FD4-70398F44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174F6C8-A9D1-49DC-A34F-56A2538AF16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1147" y="2525001"/>
            <a:ext cx="7709705" cy="25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1509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6C1C7D-D720-49CB-A9C9-955F85B772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84553" y="876084"/>
            <a:ext cx="7622894" cy="51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6250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0A9AC6-A5F3-47A3-A495-1DAB76A950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92749" y="1093694"/>
            <a:ext cx="6606502" cy="19300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05EE23-3EE6-4633-BA87-FB8FAB71E37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44521" y="3236278"/>
            <a:ext cx="8302958" cy="214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59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607A4-81A6-4AC1-BC34-69280E588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регистре запрет незаполненных значений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745915-4666-449C-A0D4-4BBA8BBED6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7187" y="2328862"/>
            <a:ext cx="38576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929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5BEEFB-78FD-4E30-9E89-5973A7B7F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218891"/>
            <a:ext cx="8926171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11327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70B2E3-230D-46B0-86D9-E3221912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564776"/>
            <a:ext cx="6897063" cy="2210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EEACD3-A5D1-4F93-9F0E-EBF548B6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6" y="2824190"/>
            <a:ext cx="6630325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C610-CDBE-44AD-A30B-52C77FF11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09" y="3959498"/>
            <a:ext cx="6639852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0383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57601F-F51E-49AA-AAC3-2EC2F3762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394372"/>
            <a:ext cx="6611273" cy="10669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F90374-DB8A-4033-9C76-0587480D6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363" y="1591441"/>
            <a:ext cx="6611273" cy="1057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EBB49A-BBB0-4AC9-A243-0DAA5BEB2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416" y="2778984"/>
            <a:ext cx="6773220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3925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B42524-E69D-4EEA-8195-F40205E8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18" y="1858674"/>
            <a:ext cx="6880763" cy="314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940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6BA4D-3182-4767-95DA-35057246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СПР</a:t>
            </a:r>
          </a:p>
        </p:txBody>
      </p:sp>
    </p:spTree>
    <p:extLst>
      <p:ext uri="{BB962C8B-B14F-4D97-AF65-F5344CB8AC3E}">
        <p14:creationId xmlns:p14="http://schemas.microsoft.com/office/powerpoint/2010/main" val="372450713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396A7C-017D-49FF-AAA3-1318DC54C1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1968" y="2879220"/>
            <a:ext cx="1530220" cy="10995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CCFECF-ED34-47F2-A173-8EB6CB5B76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15164" y="513939"/>
            <a:ext cx="3416894" cy="58301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A1075F8-4458-43DA-B4E7-9328FE698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034" y="513938"/>
            <a:ext cx="3581900" cy="583011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7CD964E-F43D-4597-93FF-12F13075CA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9911" y="513939"/>
            <a:ext cx="3308744" cy="58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6340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E76E80-BF31-411E-860C-46AE78FFE4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81250" y="151000"/>
            <a:ext cx="7229499" cy="39142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7BF62F-49AB-4B2D-AC31-0841F203D7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25606" y="4214554"/>
            <a:ext cx="10540788" cy="237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1519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08CF81-201B-4ECF-952B-CE0C58DE9DA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59445" y="1325127"/>
            <a:ext cx="8273110" cy="420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6205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EEFD0F-D346-4563-9CB5-B291E40AB0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4373" y="995045"/>
            <a:ext cx="4934585" cy="48679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FA0C80-8322-48C0-A541-D86F9820905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53044" y="2776537"/>
            <a:ext cx="4524375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4266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D6646B-A74D-42BC-8CA1-D901652348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89431" y="0"/>
            <a:ext cx="4122791" cy="33191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9A098C-F1E0-4715-B6CE-C9045E68FD1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4120379" cy="331914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D493F6-FEFE-4644-A86A-3EB9838752D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789430" y="3467100"/>
            <a:ext cx="4114165" cy="331914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428163-8C21-4254-A1E9-11D01E485FF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89264" y="3467100"/>
            <a:ext cx="4133850" cy="334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883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866591-5806-4A35-B231-271B2B9E12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26683" y="2109785"/>
            <a:ext cx="2962275" cy="2638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D99CBE-7AB9-46F1-B647-479088F176F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92377" y="1016314"/>
            <a:ext cx="4472940" cy="482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7480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693ECD-E9D0-4EA9-A1CC-F2557189FC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4289" y="92723"/>
            <a:ext cx="4132421" cy="33362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C877B4-82F4-427D-870B-98B505F9C2D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92723"/>
            <a:ext cx="4110729" cy="33362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B7C1DA-1C52-4067-A42B-0EA5C46A95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625134" y="3429000"/>
            <a:ext cx="4110729" cy="335347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7A5091-9F31-44A6-B5E9-4F3C55406C7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105857" y="3429000"/>
            <a:ext cx="4091013" cy="33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5483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A865CD-F78A-4CED-A716-E2FE9ECE5D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8345" y="0"/>
            <a:ext cx="4174457" cy="34157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B40AAD-3E82-45A3-8359-4880CF928B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"/>
            <a:ext cx="4193870" cy="341578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848129-7F96-45A8-84F2-53126039765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620123" y="3429000"/>
            <a:ext cx="4230899" cy="34157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60B3622-7856-4464-A162-F8AC90248FF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74326" y="3415782"/>
            <a:ext cx="4237217" cy="341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8756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AE64B4-7764-4AA0-B541-E5CFCD8111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07045" y="440045"/>
            <a:ext cx="5977909" cy="597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641524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E93C2E-A52D-4F8D-9FCA-492D8771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0" y="2247735"/>
            <a:ext cx="1905266" cy="2362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44BED6-3EA2-464F-9DC2-924CD29C9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042" y="452022"/>
            <a:ext cx="3581900" cy="59539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7A74AEF-E93E-437F-874A-E902068E9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899" y="452022"/>
            <a:ext cx="3850157" cy="595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56964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1266AD-6AB9-4C0D-9FA4-94030C368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67" y="685417"/>
            <a:ext cx="3591426" cy="548716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AD59DE-0DB0-4C99-B910-7567EDC08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366285"/>
            <a:ext cx="3581900" cy="6125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420A96E-17CF-4D98-85C0-DA836F945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507" y="366285"/>
            <a:ext cx="3581900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48534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0C039E-F59E-4E9F-9AB1-A68F7C711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9" y="380574"/>
            <a:ext cx="3581900" cy="60968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F5F68A-E731-4625-AB56-5B8AED899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813" y="390101"/>
            <a:ext cx="3572374" cy="60777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E642A0D-A1D8-433C-9935-0F5587941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891" y="390100"/>
            <a:ext cx="3572374" cy="608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3394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AD469F-A975-4765-A5C5-B4BE8A4169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4103" y="1205546"/>
            <a:ext cx="5315159" cy="444690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F07D49-D412-45A9-A013-AF2D815AEC9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03262" y="1205546"/>
            <a:ext cx="5334635" cy="444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36795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350F1BF-C4ED-48F2-8FB4-B7709D87B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66" y="580627"/>
            <a:ext cx="3581900" cy="569674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5EE81E-E1BF-4456-9BB4-FE3946E79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2076260"/>
            <a:ext cx="3581900" cy="270547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91BC2A-596A-4650-B284-3BB26FBC5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781" y="766390"/>
            <a:ext cx="3600953" cy="532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207028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55327AB-E1AA-4297-A8BB-E3FBFB762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879" y="856890"/>
            <a:ext cx="3581900" cy="51442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128648-5A93-45AC-8204-193257F7C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222" y="461548"/>
            <a:ext cx="3591426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8628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558B8A-865F-45EE-9E2A-05AE7340FA3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52457" y="966470"/>
            <a:ext cx="5887085" cy="492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78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B10DB5-C9C6-42E1-92D0-8E6C38B922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9497" y="979773"/>
            <a:ext cx="5119781" cy="48984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B7332F-BDAD-47FB-8FAB-A57FF6383C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664571" y="979773"/>
            <a:ext cx="5137932" cy="489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12886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615ECB-358D-48E6-B035-225B54F26E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317" y="1083754"/>
            <a:ext cx="5409314" cy="469049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4B0E5B-1999-4557-9236-7B65CA61B2F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78963" y="1083754"/>
            <a:ext cx="5454720" cy="469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73094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AB1578C-CFA3-4A2C-B5F9-01CE3D1F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2" y="713996"/>
            <a:ext cx="3562847" cy="543000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7A4468-3E4A-45B2-84FD-ABEB07A48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709233"/>
            <a:ext cx="3581900" cy="543953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F4D6A5-9FDF-407C-8B2E-76CCD0031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6781" y="799733"/>
            <a:ext cx="3581900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96075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07D5A2-64D1-4093-9B1D-E8259366E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13" y="652075"/>
            <a:ext cx="3572374" cy="55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608491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32153A-9E3D-4CB9-8D66-A9B028C649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84067" y="556319"/>
            <a:ext cx="6623866" cy="57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5641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A0ECCD-9149-4818-90A6-08B9F940A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3" y="2533525"/>
            <a:ext cx="1895740" cy="1790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8B7336-7DF2-4B8F-BE4F-776FFA5D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968" y="2071497"/>
            <a:ext cx="3600953" cy="271500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62CF5D-7AC3-48A3-AE9A-A9C0BFDDA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6370" y="756863"/>
            <a:ext cx="3562847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46198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E44167-8B29-438A-89B2-7244F7900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25" y="761628"/>
            <a:ext cx="3581900" cy="53347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EFC58F-90BF-4903-89C1-D73DBBAF7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861654"/>
            <a:ext cx="3581900" cy="51346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C85E23-80F6-42FF-A6DB-21E620577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5875" y="923575"/>
            <a:ext cx="3581900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9692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6634EF-B897-44BA-9A0F-F88CCDB4C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732" y="914049"/>
            <a:ext cx="3591426" cy="502990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D479A4-CFC2-4539-8BA7-59FDE5219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844" y="471074"/>
            <a:ext cx="3572374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01944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D3401B-EF3D-4047-B25A-0C4AA7816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НАЧИСЛЕНИЯ</a:t>
            </a:r>
          </a:p>
        </p:txBody>
      </p:sp>
    </p:spTree>
    <p:extLst>
      <p:ext uri="{BB962C8B-B14F-4D97-AF65-F5344CB8AC3E}">
        <p14:creationId xmlns:p14="http://schemas.microsoft.com/office/powerpoint/2010/main" val="275897357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82225C-8DCA-4BB7-983B-B245F259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КОД ЗАРПЛАТА К ВЫПЛАТЕ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AACF00-8B42-43A7-99D5-7DC83F1A5ED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12046" y="2169917"/>
            <a:ext cx="8167907" cy="339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69969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0314C5-BFEC-473D-87F9-5459668BA6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3053" y="330042"/>
            <a:ext cx="9445894" cy="619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03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FD6046-AFD4-4E0F-9399-290E2BD013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8131" y="871536"/>
            <a:ext cx="4734565" cy="511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940A37-FD86-47BF-B5DE-3449C1F25A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70794" y="871537"/>
            <a:ext cx="4283075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9552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7F966-D9AC-499E-A834-512ED20E2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ФОРМЫ ДОКУМЕНТА </a:t>
            </a:r>
            <a:r>
              <a:rPr lang="ru-RU" dirty="0" err="1"/>
              <a:t>ЗарплатаКВыплате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4276566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56B65-18EF-4B90-A519-E149615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FB6E66-EE06-43CE-BF01-1506AC0949B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7708" y="2920483"/>
            <a:ext cx="11316583" cy="173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38867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030446-B9F9-4E1D-8B5F-98F81EE88A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7501" y="651196"/>
            <a:ext cx="6296997" cy="55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0556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F48435-BD50-4384-88D4-CD591431D3E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15482" y="417075"/>
            <a:ext cx="10161036" cy="602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99618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292099-FB57-4FF3-8584-EAC84B604B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37" y="1110344"/>
            <a:ext cx="11421724" cy="19986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54009F-3FAD-4B98-8929-29BABF7E7895}"/>
              </a:ext>
            </a:extLst>
          </p:cNvPr>
          <p:cNvPicPr/>
          <p:nvPr/>
        </p:nvPicPr>
        <p:blipFill rotWithShape="1">
          <a:blip r:embed="rId3"/>
          <a:srcRect t="2541"/>
          <a:stretch/>
        </p:blipFill>
        <p:spPr>
          <a:xfrm>
            <a:off x="540876" y="3749008"/>
            <a:ext cx="11110245" cy="18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775862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498476-FB62-46C2-BD23-51095405B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099" y="1033128"/>
            <a:ext cx="7887801" cy="479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40780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376509-CC8B-4E2F-ABD5-A852D1571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575" y="208282"/>
            <a:ext cx="6077798" cy="21815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1C22234-E52E-4168-BC6E-00868E259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101" y="2571090"/>
            <a:ext cx="6068272" cy="9240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9F5A39-98A8-4336-8286-20CCBB0E4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022" y="3676423"/>
            <a:ext cx="5845956" cy="297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8407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C0AE61-D41D-46C9-999A-F085759CE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34" y="709233"/>
            <a:ext cx="11336332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37069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D6C56E-986B-4DA8-9FF5-16951F69B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2109603"/>
            <a:ext cx="11383964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67843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3E46AC-2946-4C80-B7DC-CA0862F6B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УФ</a:t>
            </a:r>
          </a:p>
        </p:txBody>
      </p:sp>
    </p:spTree>
    <p:extLst>
      <p:ext uri="{BB962C8B-B14F-4D97-AF65-F5344CB8AC3E}">
        <p14:creationId xmlns:p14="http://schemas.microsoft.com/office/powerpoint/2010/main" val="345724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347687-B695-4011-B207-AA444FEF25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99687" y="997378"/>
            <a:ext cx="5392626" cy="486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61698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092DBFC-89D1-4D11-AE41-F52DCB04C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5" y="925933"/>
            <a:ext cx="5608878" cy="50061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511BEB-8D74-44FF-8EA3-5060C35F4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207" y="925933"/>
            <a:ext cx="5606868" cy="500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6666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3490DE-DFF7-4AD5-8CBC-7E9D2B8A6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4" y="409152"/>
            <a:ext cx="3353268" cy="60396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46A687-33B6-4879-B972-857CAE526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875" y="1137237"/>
            <a:ext cx="5092806" cy="458352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AC5CF5-902E-45D7-A82C-D2BF853AA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679" y="337705"/>
            <a:ext cx="3372321" cy="6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04586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DB8D24-6B54-4EC2-BBA0-53F507B3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19" y="271022"/>
            <a:ext cx="9211961" cy="631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0506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DA53AC-957F-47CC-807D-1AACFA1F1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74" y="1006931"/>
            <a:ext cx="6993860" cy="48441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105B61-119E-42BB-98A9-A32F26D03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3143" y="144966"/>
            <a:ext cx="2877126" cy="656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10371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A20BDE-99BD-4563-AF62-9875BC177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376" y="317810"/>
            <a:ext cx="7099247" cy="622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29796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926662-7B1D-484C-AFC2-948F14947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КОД МОДУЛЯ СЕРВЕР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930C49-6372-4656-95E2-EC1828CEC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087" y="2099232"/>
            <a:ext cx="4403826" cy="407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04138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9607DB-707B-4B74-82C6-7EA398794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523" y="2823727"/>
            <a:ext cx="4686954" cy="2905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895F7A-4890-402A-A734-B2BFE4903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417" y="1067411"/>
            <a:ext cx="4239166" cy="90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6016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310685-EA6B-495F-AABA-B71CEB61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МОДУЛЯ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730886625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1AFFAC-3D67-4E51-BFEC-15B583630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073" y="1390365"/>
            <a:ext cx="8087854" cy="407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7633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8409A2-018F-4B3F-B823-9B2D5D53D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3</a:t>
            </a:r>
          </a:p>
        </p:txBody>
      </p:sp>
    </p:spTree>
    <p:extLst>
      <p:ext uri="{BB962C8B-B14F-4D97-AF65-F5344CB8AC3E}">
        <p14:creationId xmlns:p14="http://schemas.microsoft.com/office/powerpoint/2010/main" val="1503965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База</a:t>
            </a:r>
          </a:p>
        </p:txBody>
      </p:sp>
    </p:spTree>
    <p:extLst>
      <p:ext uri="{BB962C8B-B14F-4D97-AF65-F5344CB8AC3E}">
        <p14:creationId xmlns:p14="http://schemas.microsoft.com/office/powerpoint/2010/main" val="386358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2BADF4-275C-4F97-8FCE-C88BC45D0F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14245" y="1066591"/>
            <a:ext cx="5363509" cy="47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9662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02139F-2459-498B-8F29-F16D806F3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ОУ</a:t>
            </a:r>
          </a:p>
        </p:txBody>
      </p:sp>
    </p:spTree>
    <p:extLst>
      <p:ext uri="{BB962C8B-B14F-4D97-AF65-F5344CB8AC3E}">
        <p14:creationId xmlns:p14="http://schemas.microsoft.com/office/powerpoint/2010/main" val="2678450188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7D38BB-BBC8-49A4-9F37-274A2608C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37" y="2695472"/>
            <a:ext cx="1800476" cy="1467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19B16B-52E5-4277-84F5-336959C5F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983" y="775916"/>
            <a:ext cx="3829584" cy="53061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2625B9-2818-4096-B8AE-E5BEA921F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5779" y="623494"/>
            <a:ext cx="3829584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47319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70360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2242246166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B9CF57-F29B-4107-83E6-E780276E51D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4634" y="999807"/>
            <a:ext cx="4715510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CB706F-1CA7-41BB-A331-6A37508074A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51815" y="352107"/>
            <a:ext cx="1590675" cy="1295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387C1D-C164-4B46-9C56-1AFACAC2800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76941" y="1824180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13160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D22FD2-D0A6-40A1-905A-8566448A2D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7611" y="393704"/>
            <a:ext cx="3790149" cy="30352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718952-7D36-4723-BB9F-E25BB421DD2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9819" y="3736510"/>
            <a:ext cx="4832061" cy="27277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E8A3EB-480A-4E3C-9F43-2B8550FEF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4436" y="971207"/>
            <a:ext cx="5877745" cy="491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27649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ACF795-B716-47BF-A3D0-EBDE747824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944052"/>
            <a:ext cx="5940425" cy="296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69744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2115-328A-4A85-AD42-558F35A15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ДОКУМЕНТА НАЗНАЧЕНИЕ УЧЕТНОЙ ПОЛИТИКИ</a:t>
            </a:r>
          </a:p>
        </p:txBody>
      </p:sp>
    </p:spTree>
    <p:extLst>
      <p:ext uri="{BB962C8B-B14F-4D97-AF65-F5344CB8AC3E}">
        <p14:creationId xmlns:p14="http://schemas.microsoft.com/office/powerpoint/2010/main" val="1725940605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03FBDA-CC13-4AD8-ADD6-D72D48B41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1945144960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327FA-D031-4511-BCA8-91E44884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555925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9EB0D-C2D9-4273-AB1F-9AA11D057F5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6025" y="990600"/>
            <a:ext cx="5442585" cy="48768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D27192-6E0A-4D17-ADB4-B7949D385E1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03392" y="1538605"/>
            <a:ext cx="5334000" cy="378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5630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419D6-B686-4A73-9215-6AE561C1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CE63FD-44FA-4D71-B2AE-A98FB5CA5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180" y="2185814"/>
            <a:ext cx="6201640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95425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99F3B3-B4BF-4FC0-8685-B8FA2BB62D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0699" y="147637"/>
            <a:ext cx="3771900" cy="35528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10567D-FF7E-44D7-9F0A-AF19EE9AD2E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29403" y="1209674"/>
            <a:ext cx="4257675" cy="14287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7EF98E-DC00-4C65-A061-228FBCC7287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125787" y="4219577"/>
            <a:ext cx="5940425" cy="214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829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0107F7-8495-473C-868C-E89CC7A266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85857" y="1304925"/>
            <a:ext cx="482028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94242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DA8F04-C27E-4BE0-B2AC-D958793AE2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20119" y="1154846"/>
            <a:ext cx="7751762" cy="454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02078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32696D-84D4-4AC3-88C8-7A4B51BC9C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66252" y="147479"/>
            <a:ext cx="7859495" cy="45627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F38A05-D01C-422E-A29D-91ECD2345F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98925" y="4910297"/>
            <a:ext cx="7994148" cy="147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4363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DB05FE-D6DE-40F4-89C8-78DB42B69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19" y="1397402"/>
            <a:ext cx="11116962" cy="406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39072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310B6A-A742-4F9B-AF2C-A5632CBED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33" y="95002"/>
            <a:ext cx="6115533" cy="31504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D2F283-8F41-46E1-BFE8-BFC230B4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599" y="3324473"/>
            <a:ext cx="6982799" cy="98121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3F1D66-3CBE-46AD-B88B-3DA4D365D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0" y="4384730"/>
            <a:ext cx="6916115" cy="21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69220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9BCA34-55C8-4E31-B34C-17BE2E38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85584"/>
            <a:ext cx="6897063" cy="2019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AE36E1-CEE4-479C-B9DF-BC4803251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8" y="2261895"/>
            <a:ext cx="6925642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31340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C7EB74-72E8-408E-8C6D-8484E80C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733049"/>
            <a:ext cx="8945223" cy="539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09062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C1899D-65B9-4AE4-AF0A-55A0D043A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153" y="1276049"/>
            <a:ext cx="7125694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83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1E96D8-E258-45E4-B3C0-D8D6363CC8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85622" y="467731"/>
            <a:ext cx="8420753" cy="16526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149391-7457-474B-8274-EBA20459ED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83963" y="2294519"/>
            <a:ext cx="462407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9963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5A545C-C330-4882-80B5-6A40F0118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БУ</a:t>
            </a:r>
          </a:p>
        </p:txBody>
      </p:sp>
    </p:spTree>
    <p:extLst>
      <p:ext uri="{BB962C8B-B14F-4D97-AF65-F5344CB8AC3E}">
        <p14:creationId xmlns:p14="http://schemas.microsoft.com/office/powerpoint/2010/main" val="2386960493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662C4-F2F4-4FD4-96D1-ACFFD3DA1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Убрали количество в регистре бухгалтерии и количественный признак учета</a:t>
            </a:r>
          </a:p>
        </p:txBody>
      </p:sp>
    </p:spTree>
    <p:extLst>
      <p:ext uri="{BB962C8B-B14F-4D97-AF65-F5344CB8AC3E}">
        <p14:creationId xmlns:p14="http://schemas.microsoft.com/office/powerpoint/2010/main" val="290361900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43EBEE-FFAD-4BB3-966B-A1D6A1B0C5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534" y="1138907"/>
            <a:ext cx="5770867" cy="45801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5C0C64-6A22-40B6-82F3-35AE8FD071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39436" y="1138907"/>
            <a:ext cx="5804030" cy="458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31375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3BC2EE-647B-4BB3-A1CB-4DE0CCEE17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08681" y="2882571"/>
            <a:ext cx="2436525" cy="10928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AB25C3-8EE3-44A8-AAC7-A20AE151A0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31909" y="475931"/>
            <a:ext cx="3771900" cy="590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8864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604649-D678-41A8-9423-63D082CF89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6" y="593814"/>
            <a:ext cx="5940425" cy="354076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B72915-D8C8-4CBB-BAC1-1F6668580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786" y="4475149"/>
            <a:ext cx="8642424" cy="178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243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927F6C-6EC3-4278-AF47-FDA5DC49B6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725" y="1568718"/>
            <a:ext cx="5562963" cy="13801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26C92E-5F15-4335-B76D-A77CDF0FE5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18400" y="3909171"/>
            <a:ext cx="2741615" cy="13620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EA578A-A277-49F4-ACBE-E4B027AD4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202" y="1014075"/>
            <a:ext cx="3648584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98200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5EB52BC-513C-4726-8596-C59B4F194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05" y="891584"/>
            <a:ext cx="11155589" cy="507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06648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E2C2A0E-B138-483B-A6EC-95E6854E4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543" y="354972"/>
            <a:ext cx="6932914" cy="61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3947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0DE8E5B-7F3C-46E9-88A2-7F936510F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747" y="2517804"/>
            <a:ext cx="3189184" cy="182239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65592F-3D13-4161-99A7-EF5295652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210" y="328180"/>
            <a:ext cx="3353268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88408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659F29-AF6B-4C28-B842-A8BD062AEA4B}"/>
              </a:ext>
            </a:extLst>
          </p:cNvPr>
          <p:cNvPicPr/>
          <p:nvPr/>
        </p:nvPicPr>
        <p:blipFill rotWithShape="1">
          <a:blip r:embed="rId2"/>
          <a:srcRect b="57213"/>
          <a:stretch/>
        </p:blipFill>
        <p:spPr>
          <a:xfrm>
            <a:off x="230325" y="2816437"/>
            <a:ext cx="2637273" cy="1225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AF18B0-A086-4702-BA96-C3431C6E48E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31594" y="476760"/>
            <a:ext cx="3740518" cy="590694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53E7D35-86B9-40C9-90C8-51C71E985F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290148" y="476760"/>
            <a:ext cx="3749396" cy="590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73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38EDF4-68AE-49A8-B712-0C7E0F17F0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171" y="1165130"/>
            <a:ext cx="5410442" cy="45277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1C78D6-DA07-4498-98F1-203723AEDA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07704" y="1165130"/>
            <a:ext cx="5421125" cy="452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3890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2CAB7F-54F6-41D8-BC2C-0BC9F286D9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329" y="749953"/>
            <a:ext cx="4582893" cy="38405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0A6FB6-F4D9-490B-891D-E905EB743A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55703" y="5020235"/>
            <a:ext cx="3014295" cy="11774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D72DEA-B2B0-42FD-ABA2-84E41E8313A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02473" y="1089351"/>
            <a:ext cx="3119531" cy="46792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BB2BE0-45DC-4A8D-AE13-6A2C64E44AE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36578" y="1089350"/>
            <a:ext cx="2814449" cy="467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76871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43EF5-03E6-4BA9-8A67-C9A41E7E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71654112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CF115F-E3C2-4895-9DAA-B54DC868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031330235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CD1D0AE-AB5B-412E-830A-6314C904C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551" y="1973592"/>
            <a:ext cx="7346898" cy="291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32991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5BD3DBC-EC32-431B-BA0A-FC3F45167845}"/>
              </a:ext>
            </a:extLst>
          </p:cNvPr>
          <p:cNvGrpSpPr/>
          <p:nvPr/>
        </p:nvGrpSpPr>
        <p:grpSpPr>
          <a:xfrm>
            <a:off x="1012115" y="1113828"/>
            <a:ext cx="10167769" cy="4630343"/>
            <a:chOff x="1012115" y="841979"/>
            <a:chExt cx="10167769" cy="4630343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C7FB433A-17D9-4226-ACBE-640CDDBE1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2115" y="841979"/>
              <a:ext cx="10167769" cy="4630343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84D6653-2033-4774-A7A4-8C002286F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1962" y="2271475"/>
              <a:ext cx="3334215" cy="32008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114142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737AFA-8153-4AF0-AA8B-7873A11D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ФОРМЫ КОРРЕКТИРОВКИ</a:t>
            </a:r>
          </a:p>
        </p:txBody>
      </p:sp>
    </p:spTree>
    <p:extLst>
      <p:ext uri="{BB962C8B-B14F-4D97-AF65-F5344CB8AC3E}">
        <p14:creationId xmlns:p14="http://schemas.microsoft.com/office/powerpoint/2010/main" val="2689971278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981ED-FF4A-4BBA-A726-24F8D27D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67A04D2-C364-45C9-A037-B6EC3F3C6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418" y="2814918"/>
            <a:ext cx="7763163" cy="250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05532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73AD25-68E8-47D6-9E84-AD24BB3374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85649" y="686373"/>
            <a:ext cx="6220702" cy="548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45691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603CE2B-E45F-466A-912F-5E6E5D853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407" y="114720"/>
            <a:ext cx="9813186" cy="662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980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D60637-D54B-43A8-801C-6748E528E1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5481" y="196061"/>
            <a:ext cx="9301037" cy="19655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63E2C1-A78F-4C0C-96B3-232667DE566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25122" y="2420470"/>
            <a:ext cx="3341756" cy="410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83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FA5A0D-EA18-4B19-ADEA-FF759E4CEC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7247" y="2296292"/>
            <a:ext cx="2715746" cy="22654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0C8233-733F-4E61-9531-C23FD4A0CB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81993" y="581415"/>
            <a:ext cx="3552760" cy="569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4402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249F89-27B7-4A84-8C9F-7D82F254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109339"/>
            <a:ext cx="8916644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24016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26ADA-F623-49C4-B491-356A3FA1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074" y="1177651"/>
            <a:ext cx="6639852" cy="1257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55372E-C260-4BAD-BB93-4E951032C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811" y="2510336"/>
            <a:ext cx="6468378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6AF6BF-70DE-4CBB-8DA9-E63208501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548" y="3490547"/>
            <a:ext cx="6649378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3953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F2C6B8-E484-410E-9D16-5B341B8DD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88" y="802233"/>
            <a:ext cx="11474824" cy="52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04611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34BF34-8D10-46F7-8B7C-1CB508E20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73" y="1623760"/>
            <a:ext cx="7363853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284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1571C-F793-4E44-8D6F-B8E8B0B5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СПР</a:t>
            </a:r>
          </a:p>
        </p:txBody>
      </p:sp>
    </p:spTree>
    <p:extLst>
      <p:ext uri="{BB962C8B-B14F-4D97-AF65-F5344CB8AC3E}">
        <p14:creationId xmlns:p14="http://schemas.microsoft.com/office/powerpoint/2010/main" val="3672204535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FC4C5D-1808-4F64-84D6-74767CD82D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94383" y="5067495"/>
            <a:ext cx="6803234" cy="15562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B53CC1-5493-4741-A79E-ADB6839D6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153" y="234237"/>
            <a:ext cx="6039693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28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3B15C0-A163-4F94-B121-2A9921216A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1892" y="2776537"/>
            <a:ext cx="1552575" cy="13049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5DB89F-FE68-494A-AB2B-5E3D9C333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276" y="356758"/>
            <a:ext cx="3591426" cy="61444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307404-7419-4412-BBE9-D69EE99CE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512" y="509179"/>
            <a:ext cx="3591426" cy="583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7930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6F6576-51D8-4BB5-AC79-3BF82F94E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743" y="280548"/>
            <a:ext cx="3581900" cy="62969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430908-7E2C-4D18-92CC-ECC9F63E3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831" y="290075"/>
            <a:ext cx="3591426" cy="628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7976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A25802-4163-4C3E-B803-EC125EFE9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231" y="430157"/>
            <a:ext cx="7319538" cy="39311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9573B0D-CE3B-4AAF-9849-8A0E51AC2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467" y="4703577"/>
            <a:ext cx="9069066" cy="17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98526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0E4D4C-2564-4ABE-BF85-B0F26BA1F0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98856" y="866712"/>
            <a:ext cx="9194288" cy="512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27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C91B85-DE64-427B-9501-3E58756C54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91811" y="901931"/>
            <a:ext cx="8008377" cy="505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4306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4038D4-D0AD-4267-BE1B-A972243231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00132" y="966470"/>
            <a:ext cx="4991735" cy="492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3819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C7253B-490E-492F-B2CE-427A226104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28538" y="79232"/>
            <a:ext cx="4057650" cy="3116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30324F-ABD8-485B-970A-FCD0C0D62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813" y="79232"/>
            <a:ext cx="3997353" cy="311658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E17ED2-3457-4F51-8A89-95D132477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538" y="3606579"/>
            <a:ext cx="4057650" cy="317218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66EB5DD-DB46-4135-8CB1-C92617FA3B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812" y="3606579"/>
            <a:ext cx="4090909" cy="317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50724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AAB665-9314-4D05-A5FC-87DCC37C90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1074" y="127634"/>
            <a:ext cx="3800475" cy="29451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A846669-0570-44C3-AF89-6AF98E7C4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452" y="127634"/>
            <a:ext cx="3795767" cy="29451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3F972B-E33D-42C4-BF4E-63F2EEAD4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403" y="3785236"/>
            <a:ext cx="3811816" cy="294513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3753845-1ECF-47FD-AF17-BCCCA43FD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4401" y="3785235"/>
            <a:ext cx="3811818" cy="294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4699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663898-3EB8-4BE9-9F4B-83F6819952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8939" y="875982"/>
            <a:ext cx="4667885" cy="5106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101FA94-DCC6-40FC-A707-9E66240F71B8}"/>
              </a:ext>
            </a:extLst>
          </p:cNvPr>
          <p:cNvPicPr/>
          <p:nvPr/>
        </p:nvPicPr>
        <p:blipFill rotWithShape="1">
          <a:blip r:embed="rId3"/>
          <a:srcRect t="684"/>
          <a:stretch/>
        </p:blipFill>
        <p:spPr>
          <a:xfrm>
            <a:off x="7092432" y="2062065"/>
            <a:ext cx="2933700" cy="275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395093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6A64F7-9337-4795-9AF5-9F94F7A8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030" y="437731"/>
            <a:ext cx="3852696" cy="596348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8422ED-AD66-4619-847E-E7DE6C4B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66" y="452021"/>
            <a:ext cx="3581900" cy="595395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09E5356-4331-4D2D-8213-D8ED46AED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2335" y="442494"/>
            <a:ext cx="3591426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4587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2FB8E6-8FF9-4F59-9C9F-9C1AE2359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15" y="656838"/>
            <a:ext cx="3591426" cy="55443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910A74-DBC0-4A26-B939-4B1E51BAF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523" y="671127"/>
            <a:ext cx="3600953" cy="551574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E420D4A-0940-45ED-B7AD-4DF31B205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458" y="380573"/>
            <a:ext cx="3591426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121621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5D12ED-AF07-4206-A68F-711AA8E3A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68" y="380574"/>
            <a:ext cx="3600953" cy="60968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12B089-87F8-4316-92E9-6E348F4BD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523" y="375811"/>
            <a:ext cx="3600953" cy="61063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17A4FDA-3CD0-498F-B286-BA520E91FD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5678" y="380574"/>
            <a:ext cx="3572374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32660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444AFA-D3A6-49D0-8223-81F8B4AB1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050" y="371048"/>
            <a:ext cx="3581900" cy="61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82338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586D09-B8B8-4A9F-9A10-678A0103B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199" y="2528762"/>
            <a:ext cx="1867161" cy="18004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1BEF01-CEFC-4934-8661-DF3C11C77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5390" y="2066735"/>
            <a:ext cx="3600953" cy="27245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F6ACA0-2B77-4C75-A567-8C4E7C389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373" y="766391"/>
            <a:ext cx="3591426" cy="532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418199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83B2A4-03D8-4757-8E02-118ADB47C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13" y="756864"/>
            <a:ext cx="3572374" cy="53442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75F867-80D9-4361-897F-99A21AE1E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761628"/>
            <a:ext cx="3591426" cy="533474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002FBC1-2B0E-4231-9C49-9E9F450CE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5561" y="852127"/>
            <a:ext cx="3591426" cy="515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224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281F3A-A9AF-420F-BD8F-1FBDC9F373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9388" y="1614879"/>
            <a:ext cx="8393223" cy="362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27358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070B03-EC8F-47B5-9E57-18FDE3416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388" y="914049"/>
            <a:ext cx="3600953" cy="502990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B8D85-D1BA-45E3-A4FE-EF160CF1F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661" y="942628"/>
            <a:ext cx="3572374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61103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5B0996-DD23-4212-BA68-946A351E9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НАЧИСЛЕНИЯ</a:t>
            </a:r>
          </a:p>
        </p:txBody>
      </p:sp>
    </p:spTree>
    <p:extLst>
      <p:ext uri="{BB962C8B-B14F-4D97-AF65-F5344CB8AC3E}">
        <p14:creationId xmlns:p14="http://schemas.microsoft.com/office/powerpoint/2010/main" val="308681059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C543AB-C5AD-4C9F-8A24-327F5E4AB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4ACEB6-4B8A-403E-B70B-DF15000D62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31657" y="2214864"/>
            <a:ext cx="9728685" cy="242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57571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ACA9E4-1B40-46CA-841B-0EEBE783E6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0257" y="584621"/>
            <a:ext cx="9271485" cy="568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819166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042AF7-6503-4737-A438-438ADF3741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9156" y="993911"/>
            <a:ext cx="11393683" cy="194989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883C2D-B74E-4089-A759-A07A83A918D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5682" y="3914192"/>
            <a:ext cx="11700633" cy="194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73129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1574D4-A12C-4EBE-959C-245D5F80F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692" y="741015"/>
            <a:ext cx="9540615" cy="537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6733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F21416-2C07-4D57-B8D3-FDBC76365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101" y="254898"/>
            <a:ext cx="6077798" cy="19814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EA1B9C-CF7A-4C4D-A86A-9A64394F7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811" y="2476367"/>
            <a:ext cx="6106377" cy="9526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BEF1A7-CD20-41A8-9881-071BA3D4B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336" y="3497519"/>
            <a:ext cx="6087325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5127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882164-0D61-4532-84F1-F81D5259B2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6388" y="713712"/>
            <a:ext cx="8039223" cy="543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17387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06B28C-724B-4CE6-AA40-680A250FD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35" y="1478829"/>
            <a:ext cx="10478530" cy="39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941749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148C2-3446-49DD-8422-359EC0C46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УФ</a:t>
            </a:r>
          </a:p>
        </p:txBody>
      </p:sp>
    </p:spTree>
    <p:extLst>
      <p:ext uri="{BB962C8B-B14F-4D97-AF65-F5344CB8AC3E}">
        <p14:creationId xmlns:p14="http://schemas.microsoft.com/office/powerpoint/2010/main" val="1799977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44FF23-9FA2-411C-9FE1-0632201BB1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5988" y="2367785"/>
            <a:ext cx="2019300" cy="16668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EA781DD-EB6E-4CE2-A56B-8048801F4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19" y="1043461"/>
            <a:ext cx="3410426" cy="478221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11F218-50CD-498D-8506-5DAAF9EA6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831" y="1148863"/>
            <a:ext cx="5371535" cy="45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38531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56024C-A358-47EE-BD14-CC92AAA57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256" y="2028499"/>
            <a:ext cx="5223487" cy="280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11728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DDC089-9F65-4284-9932-37071F8D8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072" y="261495"/>
            <a:ext cx="9173855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86254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9E3456-66A8-40A3-9394-DAC2C442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52522"/>
            <a:ext cx="5325996" cy="55529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930BD47-DB63-4D8F-8C51-AFBA61CAB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798" y="1798330"/>
            <a:ext cx="3343742" cy="13336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658F5B8-A053-491B-990C-EF95A421E93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127681" y="3725985"/>
            <a:ext cx="36099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13043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86E1F2-6187-4117-9A70-E2B7F1845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602" y="62086"/>
            <a:ext cx="7712796" cy="673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033606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6E75C9-971B-4082-BC10-5A6C16B7B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684" y="663519"/>
            <a:ext cx="4698631" cy="553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64222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A674F9-2CA2-4D97-999A-D5EA2B9A6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47" y="2708152"/>
            <a:ext cx="3796461" cy="14416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605257-0604-4B18-890A-3B1B58F36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339" y="198130"/>
            <a:ext cx="3551413" cy="646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82716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686C58-F4F1-48B5-9D76-A82EE409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19" y="242443"/>
            <a:ext cx="5934903" cy="637311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15CBCD-A7BF-4572-8306-F2A6A3DD6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954" y="242443"/>
            <a:ext cx="3719398" cy="327923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635D63-F650-4663-B2FE-DF2387DC88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496" y="3978877"/>
            <a:ext cx="4130313" cy="169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92643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6220AC-2331-4877-8361-21BF98D9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Добавить номер строки в запрос расходной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42AEEB-735F-483D-AFD5-540D0281E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6" y="3084410"/>
            <a:ext cx="10709868" cy="68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6789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E059D-E15C-43B8-9D48-98C79701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4</a:t>
            </a:r>
          </a:p>
        </p:txBody>
      </p:sp>
    </p:spTree>
    <p:extLst>
      <p:ext uri="{BB962C8B-B14F-4D97-AF65-F5344CB8AC3E}">
        <p14:creationId xmlns:p14="http://schemas.microsoft.com/office/powerpoint/2010/main" val="3551428444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BE60FE-505D-46A6-AF82-C0174AB56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ОУ</a:t>
            </a:r>
          </a:p>
        </p:txBody>
      </p:sp>
    </p:spTree>
    <p:extLst>
      <p:ext uri="{BB962C8B-B14F-4D97-AF65-F5344CB8AC3E}">
        <p14:creationId xmlns:p14="http://schemas.microsoft.com/office/powerpoint/2010/main" val="3750942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C2584-2FB9-4EF7-8968-1DAA571E7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127" y="971207"/>
            <a:ext cx="5877745" cy="491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86613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78281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4144619672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09800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61A031-E49E-4A8F-8317-0C637B4D39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8675" y="2347911"/>
            <a:ext cx="2019300" cy="21621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D6A105-975B-4B59-B376-D8689DF95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907" y="680653"/>
            <a:ext cx="3810532" cy="54966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7C9C31-6DC5-43ED-8EE3-FD07233E3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047" y="633020"/>
            <a:ext cx="380100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00459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340EA5-2C80-4908-ACDF-98A81201008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420" y="980757"/>
            <a:ext cx="4639310" cy="48964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2EBC65-0C00-4739-817B-0A2E472FCFB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3804" y="94932"/>
            <a:ext cx="4686935" cy="3019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856C7D-B787-4F90-B43C-F9D060862CD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3640" y="3429000"/>
            <a:ext cx="3161983" cy="3026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6B33E9-6616-46BF-878D-209A87A94EE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225155" y="3842153"/>
            <a:ext cx="37814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4106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10CC6-FBEB-4B1B-ADE3-4CDDECDDF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90357364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17EE96-3755-4148-88D4-AAC549F35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85472446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1E5F3-9A4B-496A-A094-2C8B140AC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E5B769-A0D6-4D16-8F56-8871F9868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733" y="2152472"/>
            <a:ext cx="4896533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6240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EE1FFA7E-2C4D-4B70-9485-36B61F3B06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2023" y="1309391"/>
            <a:ext cx="4867954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7560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63D2DE-4EF5-49AB-A6A4-85DA81B2AC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29619" y="1104795"/>
            <a:ext cx="8132762" cy="464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33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BF5046E-8EA9-470C-A143-EF6B8B6F1EC8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algn="ctr">
              <a:spcAft>
                <a:spcPts val="800"/>
              </a:spcAft>
            </a:pPr>
            <a:r>
              <a:rPr lang="ru-RU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КОГДА СОВМЕСТИТЕЛЬСТВО НЕ ДОПУСКАЕТСЯ ПОДРАЗДЕЛЕНИЕ НЕЛЬЗЯ ДЕЛАТЬ ИЗМЕРЕНИЕМ И ЕГО МОЖНО УДАЛИТЬ ВЕЗДЕ. КОГДА СОВМЕСТИТЕЛЬСТВО ДОПУСКАЕТСЯ БУДУТ ИЗМЕРЕНИЯ СОТРУДНИК И ПОДРАЗДЕЛЕНИЕ.</a:t>
            </a:r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4602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C49558-A398-44A8-AB2D-19EFCCE98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3" y="1409528"/>
            <a:ext cx="8897592" cy="2457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1FF031-807B-41CD-B138-39C1F6117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388" y="4324180"/>
            <a:ext cx="8945223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294465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7D4FAB-074D-4931-A137-F9902F209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4" y="1195075"/>
            <a:ext cx="8897592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44468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596E38-923E-4E02-8DC4-AF131FB2D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193" y="241776"/>
            <a:ext cx="6339614" cy="31872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2453EE-6637-42CE-84D9-306E7E750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970" y="3519241"/>
            <a:ext cx="5744060" cy="323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99923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1D56FC-1948-41F0-A95B-7A1DF9C4E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539" y="273709"/>
            <a:ext cx="5024921" cy="2826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53B78A-0D76-484A-A6D5-B8FA1B2C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652" y="3209578"/>
            <a:ext cx="6944694" cy="10955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BDC9DA-DDF3-4638-84AC-F56BB73E7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3652" y="4414025"/>
            <a:ext cx="6954220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39254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941509-3C2E-4E8A-A34D-9021D3B42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047" y="785443"/>
            <a:ext cx="7563906" cy="52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758788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8E547B-9C94-4E98-A517-D12E49233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468" y="961680"/>
            <a:ext cx="7259063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6747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64261F-9F46-4C85-999A-483EC9E5D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БУ</a:t>
            </a:r>
          </a:p>
        </p:txBody>
      </p:sp>
    </p:spTree>
    <p:extLst>
      <p:ext uri="{BB962C8B-B14F-4D97-AF65-F5344CB8AC3E}">
        <p14:creationId xmlns:p14="http://schemas.microsoft.com/office/powerpoint/2010/main" val="557758259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3038474"/>
            <a:ext cx="2143125" cy="7810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35752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02C471-383E-45BC-8C23-01B10DA71E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11525" y="1228725"/>
            <a:ext cx="55689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88575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2AB0E8-2CA5-4665-8392-4E85E487CB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88210" y="2438400"/>
            <a:ext cx="2047875" cy="1981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88D921-4E2C-44CC-A5E8-B655B025C2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55410" y="676275"/>
            <a:ext cx="3548380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47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034EB-DC66-480D-92F4-99EB67B3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Включить разделение итогов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507597-C7B4-4DD2-878B-8A038416C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43" y="1948816"/>
            <a:ext cx="5649113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1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5BC7747-C53F-4C04-B4C9-F45B45621F92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ЕСЛИ НЕОБХОДИМО ПРЕДУСМОТРЕТЬ ВОЗМОЖНОСТЬ РАБОТЫ ПО НЕСКОЛЬКИМ ГРАФИКАМ, НУЖНО ДОБАВИТЬ ДОП ИЗМЕРЕНИЕ В РЕГИСР СВЕДЕНИЙ ГРАФИКИ РАБОТЫ. </a:t>
            </a:r>
            <a:r>
              <a:rPr lang="ru-RU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ВЫДАВАТЬ ОШИБКУ ДЛЯ ДАТЫ</a:t>
            </a:r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269529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96DC8C-DF43-4A18-A441-842260674D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8911" y="1262060"/>
            <a:ext cx="5205095" cy="4333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5E5C5E-C088-42A4-9B01-B2CBD935CF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4179" y="1237929"/>
            <a:ext cx="5248910" cy="438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26121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791F10-75A1-4FA7-9CED-5E99AC026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92" y="575864"/>
            <a:ext cx="3639058" cy="56967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4753BC-FDBE-4F37-A4BB-8A881A8E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585390"/>
            <a:ext cx="3581900" cy="56872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E4922D-64FC-4343-B246-F17586795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950" y="566338"/>
            <a:ext cx="3591426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47241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C2A53F-3CA8-462D-8BE7-03EA32679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229" y="571101"/>
            <a:ext cx="3591426" cy="57157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200D99-9709-4A8E-AA81-D98D81B1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347" y="280548"/>
            <a:ext cx="3581900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996794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C530EB-397D-4188-910F-FCD993B2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РАСЧЕТ СУММ ДОКУМЕТА КУПЛИ-ПРОДАЖА: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69C954-3C8D-4BD6-BE79-A3F8CFD7D4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466" y="1690688"/>
            <a:ext cx="3231515" cy="44577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776C25-8A38-4583-8CDC-B3266B1498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9499" y="1690688"/>
            <a:ext cx="5487035" cy="2247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66FC47-F091-48E1-9DC5-E7ABE169981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03490" y="4425951"/>
            <a:ext cx="4982210" cy="8382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0FC00B-195F-4F78-9985-E3F35D1B1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073" y="1842494"/>
            <a:ext cx="3010324" cy="415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42464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946E0F-CBC7-41B0-8CB2-5C52686434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57799" y="971231"/>
            <a:ext cx="5876402" cy="491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8652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B66FA-28FF-4F00-A93E-5617542D1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КУПЛИ ПРОДАЖИ</a:t>
            </a:r>
          </a:p>
        </p:txBody>
      </p:sp>
    </p:spTree>
    <p:extLst>
      <p:ext uri="{BB962C8B-B14F-4D97-AF65-F5344CB8AC3E}">
        <p14:creationId xmlns:p14="http://schemas.microsoft.com/office/powerpoint/2010/main" val="2955062517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8A6452-E3DB-46AE-B144-B33AB41E73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02506" y="1165069"/>
            <a:ext cx="7586987" cy="452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13178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47A881-3920-49BB-82C9-66A0545815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9046" y="1154285"/>
            <a:ext cx="10433907" cy="454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44267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CDEAF9-2F02-4C2B-8AAE-055E1F9776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6795" y="526396"/>
            <a:ext cx="5058410" cy="130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4D781D-34DC-4FE8-9C53-D97E1457059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0216" y="2145768"/>
            <a:ext cx="11071568" cy="36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69589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9A1549-0C7D-4690-BEE9-6BFCC690E6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6332" y="1184435"/>
            <a:ext cx="5040573" cy="44891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7CD2F3-8685-4C9E-A9E3-3AF16FDA1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097" y="1184435"/>
            <a:ext cx="5030922" cy="448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8382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D9FF3B-E78A-4DC7-82A8-6E466C71A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КОНСОЛИ ЗАПРОСОВ МОЖНО СДЕЛАТЬ: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241766-9C52-42FA-B052-41A5EA9C617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97579" y="2267806"/>
            <a:ext cx="9196841" cy="350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465314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3B1944-B955-4297-8A3F-07557A68DB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0019" y="1895871"/>
            <a:ext cx="2372011" cy="3066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AB560E-72B5-4529-BA02-616970DB6AE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89500" y="571181"/>
            <a:ext cx="3781425" cy="57156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B33D0C5-1BEC-4A02-9810-FCB34CAFC48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63716" y="561655"/>
            <a:ext cx="3800475" cy="573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6477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FD6FF-83AF-4C3F-BCF8-094BB37CB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968692951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06F2F-0F96-4ACF-BAAF-582915B3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6B99BDE-E3FE-4C76-8196-C863B876237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327" y="3003176"/>
            <a:ext cx="8595345" cy="14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30907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59D597-C4C6-414A-8D3B-014FEE9489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8717" y="1089759"/>
            <a:ext cx="8214565" cy="46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43674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D929D9-9E63-467C-8CFF-9AFE927EE9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72602" y="1577788"/>
            <a:ext cx="7646794" cy="13119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A862FC-4310-43B1-A3E4-55331F4268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4710" y="3716094"/>
            <a:ext cx="11422579" cy="156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778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C24058-4602-407F-A20B-248ACA0E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1209365"/>
            <a:ext cx="8945223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91850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085781-BD8B-44EF-98C1-2ABEF2E68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593888"/>
            <a:ext cx="6906589" cy="1648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025A88-A9F3-4A4E-8AD7-7D86AB369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232" y="2459854"/>
            <a:ext cx="6887536" cy="21338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5314EF-4817-4C22-B1DE-F353ACA3B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6074" y="4811663"/>
            <a:ext cx="6639852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99342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062681-C3E8-47F1-98ED-622B89BB8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783" y="1518971"/>
            <a:ext cx="8116433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8383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FDDC55-8326-40DC-AC65-3CA4DE2A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394" y="1871464"/>
            <a:ext cx="7959211" cy="311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592099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49AD80-E789-4E30-B4DB-EEA701D73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СПР</a:t>
            </a:r>
          </a:p>
        </p:txBody>
      </p:sp>
    </p:spTree>
    <p:extLst>
      <p:ext uri="{BB962C8B-B14F-4D97-AF65-F5344CB8AC3E}">
        <p14:creationId xmlns:p14="http://schemas.microsoft.com/office/powerpoint/2010/main" val="1141459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0DDA4B-AE43-40E2-AB89-6ED5975117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12036" y="2508622"/>
            <a:ext cx="1963469" cy="18407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C1C8A6-64C3-48C8-8C86-4DA74F3C4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61" y="349895"/>
            <a:ext cx="3401675" cy="615820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F552B2-C192-450A-9663-EA24F3597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3153" y="825759"/>
            <a:ext cx="6171690" cy="520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600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B53CC1-5493-4741-A79E-ADB6839D6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153" y="1014075"/>
            <a:ext cx="6039693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35768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D31087-9D29-4FAA-B12F-D4E09A344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05" y="2967777"/>
            <a:ext cx="1232564" cy="9224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E0C39D-2BF9-416B-9377-B14939D73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219" y="366284"/>
            <a:ext cx="3572374" cy="6125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5E5BB6-0BCB-4DF4-BDAF-7F1C23C98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343" y="518703"/>
            <a:ext cx="3591426" cy="58205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B0A9008-1081-4E07-9FD7-FC4A088BA1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2519" y="619915"/>
            <a:ext cx="3212806" cy="561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55594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3D631E-F104-4054-BAE4-12B4FF6AE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572" y="1018838"/>
            <a:ext cx="8992855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74649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EF6C49-DEE7-40AF-B6E0-FF1645EB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991" y="62366"/>
            <a:ext cx="9050013" cy="16956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0228AB-41C2-4A16-847B-3DC220E31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1130" y="2071802"/>
            <a:ext cx="6129740" cy="437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894842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AF5EE3-0E9B-4C18-B3C8-B1B7FF538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"/>
          <a:stretch/>
        </p:blipFill>
        <p:spPr>
          <a:xfrm>
            <a:off x="3077630" y="425870"/>
            <a:ext cx="6036739" cy="600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8649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B1F5CE-D99A-44CE-B13C-E956B4309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560" y="307910"/>
            <a:ext cx="3613641" cy="26699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D4B7D8-54FC-4D63-8F14-BB2814F17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495" y="307910"/>
            <a:ext cx="3657680" cy="266995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3AFD60-CC55-4E9A-8B1A-49A7A637D4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381" y="3429000"/>
            <a:ext cx="4505954" cy="329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87006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C533D7-0A31-4F4A-B097-2659B03A40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4476" y="1219200"/>
            <a:ext cx="4848860" cy="4419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C1E3979-AA54-4233-9BEA-7370644EDA2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78666" y="1219200"/>
            <a:ext cx="487082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6891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0D8E96-F9B8-4641-A50A-4FCA0DCA2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97" y="361522"/>
            <a:ext cx="3591426" cy="61349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F708FD-4585-4323-818B-10BF2D960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779" y="275785"/>
            <a:ext cx="3581900" cy="630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589275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7E6167-B8EE-4331-B4DE-69B346EAE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59" y="909286"/>
            <a:ext cx="5048955" cy="50394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7A9DA7-8B8F-42B9-B3CB-6B066267D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781" y="2161998"/>
            <a:ext cx="1714739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64277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A7B0A7-7D10-4F5A-80D0-9D8BBE0C7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567" y="437731"/>
            <a:ext cx="3848115" cy="598253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0162B4-705B-43E3-9807-ED7EE1E23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80" y="437731"/>
            <a:ext cx="3600953" cy="59730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0A28F09-2D3E-4F22-92A3-9C4E87728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287" y="442495"/>
            <a:ext cx="3591426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30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761107-1BA8-486A-917D-AA51F34E9D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094" y="1431677"/>
            <a:ext cx="4998771" cy="39946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E2EF50-E784-4DC9-88B0-9735572E088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76862" y="2795586"/>
            <a:ext cx="1438275" cy="12668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F9393D-A65A-44CF-85A6-D7392F6581B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623153" y="413423"/>
            <a:ext cx="3668704" cy="603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025766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40B778-B6F1-45C0-910A-55380F16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07" y="675891"/>
            <a:ext cx="3581900" cy="55062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34C64C-9C2E-4190-AB38-546E3342F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380574"/>
            <a:ext cx="3591426" cy="60968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AE0B35-8695-4237-A051-BD5F9DF0C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593" y="380574"/>
            <a:ext cx="3591426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95230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BB6B73-C48D-483D-ABF1-98E197D488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19182" y="971232"/>
            <a:ext cx="4953635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13197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144D92-960E-4F17-9F64-93191E79B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412" y="132890"/>
            <a:ext cx="4582164" cy="32961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87CE67-E6AD-4401-AAC3-99C901390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426" y="132890"/>
            <a:ext cx="4510963" cy="32961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28FDE7-2142-40DA-8967-D778611C4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3444" y="3573625"/>
            <a:ext cx="4205111" cy="305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194268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FE4675-C9E8-4E4D-B5E8-074AE2AA9F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3935" y="399470"/>
            <a:ext cx="5624700" cy="60590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8EFFDB-8C3A-4A86-A78D-F4297E689C5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43367" y="399469"/>
            <a:ext cx="5549513" cy="605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58886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0E03B7-5D03-4C62-B1C7-F8D4A5358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620" y="656837"/>
            <a:ext cx="3581900" cy="554432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39BF9D-6A2D-49AF-9EBA-C52599B0E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4" y="442494"/>
            <a:ext cx="3572374" cy="59730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C660735-0022-44A7-87F0-16189E1A1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287" y="442495"/>
            <a:ext cx="3591426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84954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3130C3-16AE-485D-8A8D-EF5D2ABFE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87" y="380574"/>
            <a:ext cx="3581900" cy="60968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532B45-5E48-4BF2-BF0A-D8A9717A8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615" y="380574"/>
            <a:ext cx="3572374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758292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4AF172-3B80-41FD-852C-3CD0D19DA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7" y="1543845"/>
            <a:ext cx="3777398" cy="37703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36C91B-FE74-40AD-B358-BB2DB8810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642547"/>
            <a:ext cx="3591426" cy="55729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D618029-7342-4E9A-ADC3-04391F7D2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695" y="642547"/>
            <a:ext cx="3581900" cy="55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34345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82E05-7577-4290-8F05-705EBD1912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0542" y="221878"/>
            <a:ext cx="5950916" cy="641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41093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87AA5A-FF9C-4CCD-BFF9-986D3361C9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957" y="2453999"/>
            <a:ext cx="1685018" cy="1950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6B5AB2-79EC-4CAD-BDC1-6C37F6562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48" y="2339846"/>
            <a:ext cx="2912126" cy="21783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DCFFC6-4618-496C-931E-C6E60E39F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47" y="771150"/>
            <a:ext cx="3572374" cy="53156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8D2352-C943-4FAF-B77C-5575F6B7E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7794" y="756860"/>
            <a:ext cx="3591426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99730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C481C7-DB81-4894-BE3B-EBA2AB696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62" y="766391"/>
            <a:ext cx="3562847" cy="53252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5C4E1D-FADF-4192-AF60-12CC6B661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576" y="861654"/>
            <a:ext cx="3562847" cy="51346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3A0BE2-13A1-49F6-8C35-4F4CE7389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690" y="918812"/>
            <a:ext cx="3572374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52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B1133F-6174-45C6-96C2-B58AABC8F18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42048" y="525513"/>
            <a:ext cx="7307904" cy="580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17005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D9D54E-D4D7-4ADA-94AD-4428A5050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40" y="909286"/>
            <a:ext cx="3591426" cy="50394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A59852-FCE7-45F6-ABA2-0BB09C029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813" y="2076261"/>
            <a:ext cx="3572374" cy="27054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D0D12AC-285B-4C45-AC9A-6EFA787E7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8434" y="766391"/>
            <a:ext cx="3581900" cy="532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16615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BB65FF-5AF1-487A-8467-8A7BDE30E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96" y="752101"/>
            <a:ext cx="3572374" cy="535379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2AB798-4B1A-4968-814C-CEBAAD0B2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856891"/>
            <a:ext cx="3581900" cy="514421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01B83B6-7A0A-49F0-AB37-BA7F0841C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9104" y="456784"/>
            <a:ext cx="3581900" cy="594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442818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421BBD-DDEE-454E-AA0E-22F79B5A0E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8736" y="1274761"/>
            <a:ext cx="4872355" cy="4308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CD039F-71F6-4B43-BA91-62827134B99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17298" y="1274762"/>
            <a:ext cx="5795966" cy="430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6845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03EC7D-9A7D-4B28-8FE2-54F3A5109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09" y="1985761"/>
            <a:ext cx="1848108" cy="288647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677704-4184-4111-99B3-9A9E561CF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2540" y="680654"/>
            <a:ext cx="3591426" cy="54966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7484D0-7A07-4002-BE00-209FD6F14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300" y="213864"/>
            <a:ext cx="3591426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11159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9F7185-DCD6-4878-9273-41F2AE381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НАЧИСЛЕНИЯ</a:t>
            </a:r>
          </a:p>
        </p:txBody>
      </p:sp>
    </p:spTree>
    <p:extLst>
      <p:ext uri="{BB962C8B-B14F-4D97-AF65-F5344CB8AC3E}">
        <p14:creationId xmlns:p14="http://schemas.microsoft.com/office/powerpoint/2010/main" val="3657330710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B6520-9766-401C-A832-71D7BB2A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44B2C9-6133-41F5-808A-AB7F83DB7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051" y="3087817"/>
            <a:ext cx="8771898" cy="152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08027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7C63CD-E19A-4C5A-84CB-96F3334031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28887" y="377795"/>
            <a:ext cx="6934226" cy="610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32699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CA28C6-82E9-4408-9A5C-6ED945CFE90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00216" y="785354"/>
            <a:ext cx="8991567" cy="528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10637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2D9FDA-9C84-43F9-8ED8-3CBDCE737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26" y="167535"/>
            <a:ext cx="7868748" cy="45821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630C0E0-2EA9-49B1-8ABF-5038435D2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337" y="5100943"/>
            <a:ext cx="6087325" cy="1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57328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E5480-40B8-460D-ADCB-C84787062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3DA4C1-BF95-4667-ACE0-E39BBD9F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640" y="1564802"/>
            <a:ext cx="6834720" cy="475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031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7D9483-11BD-45D1-8B91-44AC99DA5A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03920" y="185000"/>
            <a:ext cx="4584160" cy="151221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7ADD29-45DD-4CCB-9744-96A11EF8CDB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37415" y="1747839"/>
            <a:ext cx="3733009" cy="492516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564B54-5037-42E4-80B4-C913D8E2CEC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16293" y="1747839"/>
            <a:ext cx="3738292" cy="492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851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E20F64-5E9A-4259-BE60-28F73BA9F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124" y="63640"/>
            <a:ext cx="8421275" cy="13908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C7CE3F-00D4-4D2D-A7A9-58793A91F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124" y="1523734"/>
            <a:ext cx="8430802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69BA9C-D4C2-4AD3-97D2-F743BBDAB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24" y="2678986"/>
            <a:ext cx="8402223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77333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15BC28-42F1-484E-A4C1-886AB498B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521" y="2628788"/>
            <a:ext cx="6496957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40169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6929A-0C5B-496E-9952-24FA8953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УФ</a:t>
            </a:r>
          </a:p>
        </p:txBody>
      </p:sp>
    </p:spTree>
    <p:extLst>
      <p:ext uri="{BB962C8B-B14F-4D97-AF65-F5344CB8AC3E}">
        <p14:creationId xmlns:p14="http://schemas.microsoft.com/office/powerpoint/2010/main" val="132655575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157970-B3EF-42B2-A908-3677DF20E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969" y="261495"/>
            <a:ext cx="5992061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55951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E8C095-1EA6-475A-8732-D20B95403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836" y="366285"/>
            <a:ext cx="8802328" cy="612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84868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BCFD4ED-2AC0-4015-9FA9-A4700F70C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366" y="299601"/>
            <a:ext cx="3353268" cy="625879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C9884C9-50B7-4CF6-BCDB-6D6E35959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276" y="624980"/>
            <a:ext cx="3749375" cy="56080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C096F6-FA4F-4DC1-AA29-5CC8DDAB5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10" y="2344182"/>
            <a:ext cx="2485737" cy="216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325959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4E3302C-90AB-4419-86F7-84263A369519}"/>
              </a:ext>
            </a:extLst>
          </p:cNvPr>
          <p:cNvGrpSpPr/>
          <p:nvPr/>
        </p:nvGrpSpPr>
        <p:grpSpPr>
          <a:xfrm>
            <a:off x="1350028" y="437742"/>
            <a:ext cx="9491943" cy="5982515"/>
            <a:chOff x="1350028" y="437742"/>
            <a:chExt cx="9491943" cy="5982515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C6322943-F644-45FB-A032-F30656944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0028" y="437742"/>
              <a:ext cx="9491943" cy="5982515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75E71E3E-2B22-440E-9A99-E60478043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70652" y="1833339"/>
              <a:ext cx="3315163" cy="3191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281577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2A1546-1651-4D76-A318-C61D76E7D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484" y="542522"/>
            <a:ext cx="3362794" cy="57729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E438A3-70C8-4679-9373-D771F9000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722" y="1704734"/>
            <a:ext cx="3362794" cy="34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2600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8D5A3A-88C3-4AD4-912B-B5E7BD46E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ФОРМЫ</a:t>
            </a:r>
          </a:p>
        </p:txBody>
      </p:sp>
    </p:spTree>
    <p:extLst>
      <p:ext uri="{BB962C8B-B14F-4D97-AF65-F5344CB8AC3E}">
        <p14:creationId xmlns:p14="http://schemas.microsoft.com/office/powerpoint/2010/main" val="2776715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ED50DA-B590-4AD3-A053-871B87D48B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24072" y="1316477"/>
            <a:ext cx="4743854" cy="9987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5D830D-35A0-438A-A47F-A6DFEE01B7B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696079" y="2951322"/>
            <a:ext cx="6799839" cy="318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796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DC09B8-F037-4237-B2DC-8E506E0253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34974" y="1266177"/>
            <a:ext cx="8522051" cy="432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0318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6A589A-797F-47D6-BF35-2F4974AA9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</a:t>
            </a:r>
          </a:p>
        </p:txBody>
      </p:sp>
    </p:spTree>
    <p:extLst>
      <p:ext uri="{BB962C8B-B14F-4D97-AF65-F5344CB8AC3E}">
        <p14:creationId xmlns:p14="http://schemas.microsoft.com/office/powerpoint/2010/main" val="1486003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8B9DD5-DD6D-4967-B5CF-35075311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ОУ</a:t>
            </a:r>
          </a:p>
        </p:txBody>
      </p:sp>
    </p:spTree>
    <p:extLst>
      <p:ext uri="{BB962C8B-B14F-4D97-AF65-F5344CB8AC3E}">
        <p14:creationId xmlns:p14="http://schemas.microsoft.com/office/powerpoint/2010/main" val="4251062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66E376A-1CF0-4B00-94B5-B46CC8C31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7422" y="2896254"/>
            <a:ext cx="1667108" cy="933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97F172-D8B9-4466-863A-ABF986717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48" y="102152"/>
            <a:ext cx="3832739" cy="32608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FD9944-8A88-4827-8A0B-A3F8AEEC1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746" y="109293"/>
            <a:ext cx="3847580" cy="32608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1B616E-6D7F-45D7-97BD-4FCB3ED9F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48" y="3365424"/>
            <a:ext cx="3832740" cy="326089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854499-3647-49C8-BA04-23E7C554A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587" y="3370185"/>
            <a:ext cx="3832739" cy="325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4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325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CCC7BD-DEC9-453A-8157-E2A81F25B19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69996" y="2500310"/>
            <a:ext cx="2257425" cy="18573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A8739B-D108-46C3-ABFA-4FD7A5B3802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92954" y="2395534"/>
            <a:ext cx="382905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700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B4B0EF-DD9A-4723-9B43-2306674C78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0745" y="77319"/>
            <a:ext cx="4744085" cy="4533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B92502-6AED-4B7C-96BD-CAB07CF37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391" y="4953212"/>
            <a:ext cx="1914792" cy="1276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786C11-61FF-4A69-A9CE-E96FED9AB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992" y="726840"/>
            <a:ext cx="3492990" cy="5109151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40EED1-B3FB-4374-A635-9FE9BFACC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7513" y="666437"/>
            <a:ext cx="3343742" cy="5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103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8AE74-33C1-4B7C-A157-ACCFB774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175" y="3157499"/>
            <a:ext cx="1810003" cy="543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25BC4A-E954-474C-9AE8-A54842B9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824" y="542521"/>
            <a:ext cx="382005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330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49029-B2F0-43D9-BC90-A954498C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48" y="742575"/>
            <a:ext cx="3820058" cy="537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33096C-4D54-432B-B58D-63425DA9A787}"/>
              </a:ext>
            </a:extLst>
          </p:cNvPr>
          <p:cNvSpPr txBox="1"/>
          <p:nvPr/>
        </p:nvSpPr>
        <p:spPr>
          <a:xfrm>
            <a:off x="1515035" y="3244334"/>
            <a:ext cx="446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 Приходной нельзя выбирать услуги</a:t>
            </a:r>
          </a:p>
        </p:txBody>
      </p:sp>
    </p:spTree>
    <p:extLst>
      <p:ext uri="{BB962C8B-B14F-4D97-AF65-F5344CB8AC3E}">
        <p14:creationId xmlns:p14="http://schemas.microsoft.com/office/powerpoint/2010/main" val="34120981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2F8F41-4932-4981-ACD8-F6C2E6B242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2128" y="999804"/>
            <a:ext cx="466788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4877E5-070C-4701-B5E8-9BA3018328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1988" y="1492882"/>
            <a:ext cx="5940425" cy="38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1826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7BA3B6-99FE-4182-8216-7CCA03DA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приходная</a:t>
            </a:r>
          </a:p>
        </p:txBody>
      </p:sp>
    </p:spTree>
    <p:extLst>
      <p:ext uri="{BB962C8B-B14F-4D97-AF65-F5344CB8AC3E}">
        <p14:creationId xmlns:p14="http://schemas.microsoft.com/office/powerpoint/2010/main" val="38679575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7BA3B6-99FE-4182-8216-7CCA03DA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Обработка проведения расходная</a:t>
            </a:r>
          </a:p>
        </p:txBody>
      </p:sp>
    </p:spTree>
    <p:extLst>
      <p:ext uri="{BB962C8B-B14F-4D97-AF65-F5344CB8AC3E}">
        <p14:creationId xmlns:p14="http://schemas.microsoft.com/office/powerpoint/2010/main" val="8256358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3CAA0-4E54-44C3-B322-7DAB2CE7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B742BFC-DEE9-4054-AC83-CE81259FD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09" y="2690709"/>
            <a:ext cx="6211167" cy="14765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9B1710-0FE1-4D86-BDC4-DF60BC880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368" y="1690688"/>
            <a:ext cx="4820323" cy="429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875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5E36B2-D56E-4C35-8175-589B37DD0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61" y="22512"/>
            <a:ext cx="9507277" cy="43249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2F95ED-638B-4058-9C9A-F4DC10AFE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360" y="4380426"/>
            <a:ext cx="9507277" cy="10955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2E87500-F0AD-442B-8946-5AD0FAAAC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888" y="5471254"/>
            <a:ext cx="9488224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52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4111FB-5505-43CF-AB48-605AB583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86" y="2330371"/>
            <a:ext cx="4061352" cy="2197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CDC1BF-2A40-437E-9D09-8C163C173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393" y="2885998"/>
            <a:ext cx="2067213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9C8021-FFF7-4E51-86B8-117C2C2D7A8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51161" y="509697"/>
            <a:ext cx="3470493" cy="583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611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528D12-133E-4FCF-B77C-A036737B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175" y="191386"/>
            <a:ext cx="9459645" cy="44392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702918-7068-4BE0-858C-5CF754F73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93" y="4751305"/>
            <a:ext cx="7421011" cy="17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817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F69874-367F-4BB9-8236-4D352C521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258" y="146977"/>
            <a:ext cx="7411484" cy="15242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62C1F4-0CD4-4F7E-A220-241F0D1D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837" y="1770348"/>
            <a:ext cx="7382905" cy="11907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E44CBC-0F04-46D8-9B9C-97FC7AD13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837" y="2987720"/>
            <a:ext cx="7382905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606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9102BF-4FC6-480C-882D-15D0F115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100" y="245038"/>
            <a:ext cx="7163800" cy="9240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23377C-BFF8-4C2F-8570-B69E8CD3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598" y="1169092"/>
            <a:ext cx="6734803" cy="275632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D721B81-04DC-48A1-B8EE-9646B71DF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599" y="3925421"/>
            <a:ext cx="6734802" cy="285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59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B1175A-875A-4276-B2C6-B297CC67D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757" y="1518971"/>
            <a:ext cx="7592485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2912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6DCADE-595A-480D-940A-6FEA7FFA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838" y="2147708"/>
            <a:ext cx="5182323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511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8A09B4-6474-4C65-BD6C-C303AEB3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БУ</a:t>
            </a:r>
          </a:p>
        </p:txBody>
      </p:sp>
    </p:spTree>
    <p:extLst>
      <p:ext uri="{BB962C8B-B14F-4D97-AF65-F5344CB8AC3E}">
        <p14:creationId xmlns:p14="http://schemas.microsoft.com/office/powerpoint/2010/main" val="22621613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EFB7DD-BF13-4BD4-8707-8858106293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80055" y="1512229"/>
            <a:ext cx="7431887" cy="191677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AD36B6-58DA-43F8-ACF1-D8E1BC9D0D73}"/>
              </a:ext>
            </a:extLst>
          </p:cNvPr>
          <p:cNvSpPr/>
          <p:nvPr/>
        </p:nvSpPr>
        <p:spPr>
          <a:xfrm>
            <a:off x="3047999" y="41075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ПОСЛЕ УВЕЛИЧЕНИЯ СУБКОНТО АКТУАЛИЗИРОВАТЬ ДОКУМЕНТ ОПЕРАЦИЯ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9341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343BE9-2B23-4A45-AB7A-02952C38F0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02668" y="999807"/>
            <a:ext cx="303847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00FE7-DCA8-45D8-A160-849B7FA6A87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53598" y="4927298"/>
            <a:ext cx="5940425" cy="11804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558308-1019-41D7-AB05-ED9C4A669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093" y="659146"/>
            <a:ext cx="4079967" cy="39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330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83FB6D-62B1-4EB5-99CA-F2C68C273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25" y="2795499"/>
            <a:ext cx="2029108" cy="1267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005CF7-E410-4AAC-8B02-69E5719B4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202" y="1023602"/>
            <a:ext cx="3600953" cy="481079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BFD76A8-16F6-40F8-9BA6-BA84C755DF67}"/>
              </a:ext>
            </a:extLst>
          </p:cNvPr>
          <p:cNvSpPr/>
          <p:nvPr/>
        </p:nvSpPr>
        <p:spPr>
          <a:xfrm>
            <a:off x="7902587" y="654270"/>
            <a:ext cx="3217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БУХГАЛТЕРИИ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411AF7-05F4-4BCF-833F-EE6029D9FBA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65658" y="1052848"/>
            <a:ext cx="289179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890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4D6222-DCA1-46DB-9136-D05E84C288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51147" y="1006702"/>
            <a:ext cx="5489705" cy="48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48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C229A70-B5B4-455A-B7E8-96376CAAD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662" y="456714"/>
            <a:ext cx="7040675" cy="59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753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2F881-FFBA-4FBB-AF4C-BAD3D0F5C3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6675" y="2468790"/>
            <a:ext cx="2168618" cy="19204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2FB7EC-0579-4FA0-9075-5AF83DF1472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97888" y="1178106"/>
            <a:ext cx="3397437" cy="450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666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9DF43-5881-4989-8425-B634DCB1F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108154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9D4835-4EC9-421F-8781-E8873E95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45959708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5F057-85E2-402A-BD41-BC6534BB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658B78-962E-4CBB-AF7A-B7556A7340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6308" y="2580434"/>
            <a:ext cx="8059384" cy="25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000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76AB83-7336-4FBA-AEC5-0AD4786CD2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2847" y="626013"/>
            <a:ext cx="8026306" cy="560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960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29291C-4529-4B10-95B8-FE9AA7E40A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7712" y="413011"/>
            <a:ext cx="8016576" cy="18869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791491-7BC3-4F47-93A7-BDD15A8B92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82349" y="2485521"/>
            <a:ext cx="7027302" cy="414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6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E8CD33-23FB-45B6-94F6-B80E4B63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404655"/>
            <a:ext cx="8926171" cy="40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364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4248BF-C8D1-46F5-B032-0E2722AA1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355" y="130566"/>
            <a:ext cx="6271290" cy="16549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3E55FC-740D-42EA-826F-E89AFC0D6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39" y="1867336"/>
            <a:ext cx="5936517" cy="18259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192EAE-2463-4C6A-B213-C46545673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355" y="3775172"/>
            <a:ext cx="6271290" cy="13234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DCB2DEE-8C7C-435F-A15D-254AF9718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176" y="5180476"/>
            <a:ext cx="6925642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1881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E68765-9AC2-43D7-AB3F-BCB26425F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33" y="1528497"/>
            <a:ext cx="5620534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249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6D8207-8EEB-4E0C-ADF8-DA4B560D4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89" y="2294479"/>
            <a:ext cx="6516221" cy="226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79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EB3CC4-82B1-45E5-9D05-7E6CDA6E27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606" y="1103971"/>
            <a:ext cx="7280788" cy="465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57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821C43-F6BB-4719-B0F8-83C4D69F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СПР</a:t>
            </a:r>
          </a:p>
        </p:txBody>
      </p:sp>
    </p:spTree>
    <p:extLst>
      <p:ext uri="{BB962C8B-B14F-4D97-AF65-F5344CB8AC3E}">
        <p14:creationId xmlns:p14="http://schemas.microsoft.com/office/powerpoint/2010/main" val="35057687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E18B2A-8A90-49A2-A287-5699B9475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УБРАТЬ ПОДРАЗДЕЛЕНИЯ (Совместительство не допускается)</a:t>
            </a:r>
          </a:p>
        </p:txBody>
      </p:sp>
    </p:spTree>
    <p:extLst>
      <p:ext uri="{BB962C8B-B14F-4D97-AF65-F5344CB8AC3E}">
        <p14:creationId xmlns:p14="http://schemas.microsoft.com/office/powerpoint/2010/main" val="110484387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0AD953-AB43-4E8A-9671-B7E4598A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153" y="1014075"/>
            <a:ext cx="6039693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199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9259B3-19FC-425B-9CB7-A53AA4338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3" y="2447786"/>
            <a:ext cx="1562318" cy="1810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622B31-5AC8-4777-9998-757124E8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562" y="671804"/>
            <a:ext cx="3142912" cy="536290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52D08CA-38CE-4AA2-9CAC-929BBABF1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380" y="671804"/>
            <a:ext cx="3336531" cy="53629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D7358A-271C-4B31-99AA-06E1DF7D1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1521" y="671804"/>
            <a:ext cx="3074949" cy="536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706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C351C6-0310-4B64-995C-A384E05094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90632" y="340470"/>
            <a:ext cx="4610735" cy="1381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EB6D84-9BE3-4BC0-BE3C-ECA142044FF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98795" y="2000433"/>
            <a:ext cx="8394407" cy="45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724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A00A10-CD51-4297-AA76-188E9D53740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4388" y="475862"/>
            <a:ext cx="11063223" cy="1017036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186636A-7C21-4E81-B3BF-972897AF0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310" y="2370796"/>
            <a:ext cx="7011378" cy="35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57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C7661F-6182-4515-9410-972470801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463" y="688045"/>
            <a:ext cx="5503074" cy="548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919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F66482-E313-4937-AC24-F5C305017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10" y="894996"/>
            <a:ext cx="5106113" cy="506800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21BAF8-0AED-4024-9153-109293766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378" y="894995"/>
            <a:ext cx="5106111" cy="509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2060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3BD5DA-CB83-4B14-B783-C0282C3F4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15" y="432969"/>
            <a:ext cx="3610479" cy="599206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DA20C5-191F-49D8-93A2-48F17C27D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103" y="432968"/>
            <a:ext cx="3898944" cy="59920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70139EA-0F8C-44AF-BE77-230019903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1356" y="432968"/>
            <a:ext cx="3932934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969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F3A76A-45B3-461E-9229-A85585E65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35" y="371048"/>
            <a:ext cx="3600953" cy="61159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C3F20D-43D4-4787-8BDD-BF02494C2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371048"/>
            <a:ext cx="3591426" cy="6125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C452A7D-EAD2-40A7-9E88-E8F2190A9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3712" y="371048"/>
            <a:ext cx="3600953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50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EEEB08-87E5-4C2A-B4E5-25FD976825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844" y="642620"/>
            <a:ext cx="4230259" cy="5143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B77DF-6F7A-4F04-B371-271C54FFD3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646897" y="642620"/>
            <a:ext cx="4230259" cy="51432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31F813-9485-4BF1-8B44-692F31D6CA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072062" y="2944151"/>
            <a:ext cx="20478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932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FCFB069-DBAA-4AA2-B28A-BF04C662CB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0305" y="857250"/>
            <a:ext cx="5202555" cy="514350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40BEBB9-C645-4EA9-8DA3-9786DFF1E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142" y="1785708"/>
            <a:ext cx="4505954" cy="32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25657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E56898-3939-4708-ACCE-FA7E1EAEB6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411" y="658257"/>
            <a:ext cx="5093754" cy="55414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DAFE37-B4BD-424C-A6F5-6C5A3BCAE6B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60420" y="658259"/>
            <a:ext cx="5122169" cy="554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4624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C827AB-7D62-42B0-B8C4-CC7C343DD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9757"/>
            <a:ext cx="5048955" cy="505848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123ACF-330B-49E5-BDE0-1E6A4E81B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8487" y="755671"/>
            <a:ext cx="3467112" cy="5346652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6AF64BC-E728-4FF7-8912-D681FC534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850" y="452019"/>
            <a:ext cx="3343742" cy="595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427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F55826-9A89-4005-803E-14DCE6C6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34" y="375811"/>
            <a:ext cx="3591426" cy="61063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EF6BE8-5470-4B81-8AAC-AEE91ADD5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523" y="371048"/>
            <a:ext cx="3600953" cy="611590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D9E9BB-4814-4004-8C49-BE30D6C62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1739" y="371048"/>
            <a:ext cx="3581900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08362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896559-355B-48A7-9D72-FB6133A660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3402" y="468263"/>
            <a:ext cx="1462049" cy="24924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064B02-3DB4-440E-A6FD-0545C1418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612" y="-4"/>
            <a:ext cx="2302329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73D3C4-84B6-45F5-B5E4-EEB2553DA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941" y="-4"/>
            <a:ext cx="2302328" cy="342899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7F5FDA-4B98-44F2-96AB-C8C98D359B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2269" y="-5"/>
            <a:ext cx="2409222" cy="34289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743791-5BB4-4E8B-A894-7204C24D00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5626" y="3428995"/>
            <a:ext cx="2461346" cy="3429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05B8D22-C967-4AB3-8356-CC6179AF3B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6971" y="3428992"/>
            <a:ext cx="2451151" cy="342900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433090F-7BF7-4616-A624-CF53F8C3C5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8122" y="3428992"/>
            <a:ext cx="2080519" cy="34290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06A04F2-53E6-486D-B0DC-E6DDF1947F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8641" y="0"/>
            <a:ext cx="2072831" cy="342899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A891C92-6FF7-4E82-8816-B51796A79B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8641" y="3428993"/>
            <a:ext cx="2060693" cy="342899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EAA1F2E-3FF0-4A0A-9C89-2DA8F627CB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1493" y="3428992"/>
            <a:ext cx="2065126" cy="342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6711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8D5563-BE63-4A0A-A42C-E7CE0CF76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844" y="1"/>
            <a:ext cx="2308452" cy="3429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FE177-7AB7-48EB-A342-2C3823D59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296" y="0"/>
            <a:ext cx="2383187" cy="3429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33906F-72E4-46B9-8515-619AC507D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483" y="0"/>
            <a:ext cx="2079523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F1D75C-B6B0-4574-9146-832B731BBA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4563" y="3428998"/>
            <a:ext cx="2075014" cy="342900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7FCBEC-35B0-4A6B-AFB2-9748B55657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7809" y="3428999"/>
            <a:ext cx="2070653" cy="34290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AF366A3-DC7D-499F-94A2-E9AC14F5EC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9483" y="3428998"/>
            <a:ext cx="2078349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8705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D40330-D4FE-4BF5-B157-5992B33298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4953" y="350829"/>
            <a:ext cx="4224435" cy="30781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BAC867-7D79-497F-824D-15DEAF63880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88692" y="350828"/>
            <a:ext cx="4198354" cy="307817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06AE76-0D5B-4562-B2EF-357B0151CC4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04953" y="3960943"/>
            <a:ext cx="10182093" cy="216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747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75A008-7F92-4F33-B2B7-3733A2D827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0859" y="980455"/>
            <a:ext cx="5322713" cy="489708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FA02179-3277-4C8A-B9AB-FE14F0512C6C}"/>
              </a:ext>
            </a:extLst>
          </p:cNvPr>
          <p:cNvPicPr/>
          <p:nvPr/>
        </p:nvPicPr>
        <p:blipFill rotWithShape="1">
          <a:blip r:embed="rId3"/>
          <a:srcRect l="638"/>
          <a:stretch/>
        </p:blipFill>
        <p:spPr>
          <a:xfrm>
            <a:off x="6618430" y="980456"/>
            <a:ext cx="5347732" cy="489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33175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EEC13DF-807A-4F31-BC74-260FEF672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66" y="182805"/>
            <a:ext cx="3457106" cy="649239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5217A1-08AC-4AE3-8E33-8AA435EA5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100" y="182804"/>
            <a:ext cx="3476096" cy="649239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3EE640-861B-483C-99DC-B751348B60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124" y="182804"/>
            <a:ext cx="3729672" cy="649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1860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353F93-9566-4189-86FD-273A5B8DB4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7911" y="2866518"/>
            <a:ext cx="2870946" cy="11249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E41511-6FA9-45DC-99ED-D06799CA2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593" y="204336"/>
            <a:ext cx="3581900" cy="64493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4D5334-0480-45C9-B768-191ED4BBF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6228" y="204336"/>
            <a:ext cx="4149139" cy="6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62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82231-3939-40ED-BEEB-D43B7C3206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90987" y="1776412"/>
            <a:ext cx="4010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202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1A0FE2-4641-4C1E-8088-9BFE308345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4311" y="2972091"/>
            <a:ext cx="4307994" cy="9138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691E86-78F0-43C2-8AA1-74A02033B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292" y="410655"/>
            <a:ext cx="3195895" cy="603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4030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5631C8-3CEC-4063-BB6B-815F4F1C96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76247" y="159675"/>
            <a:ext cx="8439506" cy="32693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8B220A-369C-426A-8B77-F7192EE40D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19930" y="3592837"/>
            <a:ext cx="3152140" cy="299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512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456D77-FE62-45FE-AD2F-2291C5FAC6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52925" y="404810"/>
            <a:ext cx="3486150" cy="10477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0AFF62-17CA-43C5-8D1B-354EDC7B1C2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034090" y="1749103"/>
            <a:ext cx="8123820" cy="470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56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FB3C4A-E56D-4D22-97BA-B97CA3706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НАЧИСЛЕНИЯ</a:t>
            </a:r>
          </a:p>
        </p:txBody>
      </p:sp>
    </p:spTree>
    <p:extLst>
      <p:ext uri="{BB962C8B-B14F-4D97-AF65-F5344CB8AC3E}">
        <p14:creationId xmlns:p14="http://schemas.microsoft.com/office/powerpoint/2010/main" val="329810649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D65864-8348-4707-B838-58AE8554A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A54249-D34D-4CD6-BD4E-0BF67F344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714" y="2555235"/>
            <a:ext cx="9348572" cy="174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30013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6D3AD9-1974-4286-B3FB-CBBDCEFD29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36421" y="626882"/>
            <a:ext cx="6319157" cy="560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09344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AB9BDD-2CE2-47F1-8189-5CDC8E5585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99608" y="773819"/>
            <a:ext cx="9392783" cy="531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095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B0D65B-9849-4659-B254-5C90065370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6041" y="1632922"/>
            <a:ext cx="9859917" cy="16758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1E4AF4-C23A-4119-8110-0B7E4E75049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21568" y="3806890"/>
            <a:ext cx="11148864" cy="141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4909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FD43D5-3207-47DD-AE11-5DF3F1200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047" y="1247470"/>
            <a:ext cx="7925906" cy="43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0080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4F019C-CE7A-4CA4-96B2-1F1D0D205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336" y="1047417"/>
            <a:ext cx="7897327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25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7082</TotalTime>
  <Words>22867</Words>
  <Application>Microsoft Office PowerPoint</Application>
  <PresentationFormat>Широкоэкранный</PresentationFormat>
  <Paragraphs>3030</Paragraphs>
  <Slides>358</Slides>
  <Notes>47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358</vt:i4>
      </vt:variant>
    </vt:vector>
  </HeadingPairs>
  <TitlesOfParts>
    <vt:vector size="363" baseType="lpstr">
      <vt:lpstr>Arial</vt:lpstr>
      <vt:lpstr>Calibri</vt:lpstr>
      <vt:lpstr>Calibri Light</vt:lpstr>
      <vt:lpstr>Times New Roman</vt:lpstr>
      <vt:lpstr>Тема Office</vt:lpstr>
      <vt:lpstr>Полные решения билетов</vt:lpstr>
      <vt:lpstr>База</vt:lpstr>
      <vt:lpstr>Включить разделение итогов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ПЕРЕСЧЕТ СУММ</vt:lpstr>
      <vt:lpstr>ПЕРЕСЧЕТ СУММ</vt:lpstr>
      <vt:lpstr>ПЕРЕСЧЕТ СУММ</vt:lpstr>
      <vt:lpstr>В приходной и расходной</vt:lpstr>
      <vt:lpstr>В регистре запрет незаполненных значений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 КОНСОЛИ ЗАПРОСОВ МОЖНО СДЕЛАТЬ: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</vt:lpstr>
      <vt:lpstr>ОУ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Обработка проведения приходная</vt:lpstr>
      <vt:lpstr>Обработка проведения расходная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СПР</vt:lpstr>
      <vt:lpstr>УБРАТЬ ПОДРАЗДЕЛЕНИЯ (Совместительство не допускается)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НАЧИСЛЕНИЯ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БП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2</vt:lpstr>
      <vt:lpstr>ОУ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Обработка проведения приходной</vt:lpstr>
      <vt:lpstr>Обработка проведения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Презентация PowerPoint</vt:lpstr>
      <vt:lpstr>Презентация PowerPoint</vt:lpstr>
      <vt:lpstr>Презентация PowerPoint</vt:lpstr>
      <vt:lpstr>КОД ЗАТРАТЫ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НАЧИСЛЕНИЯ</vt:lpstr>
      <vt:lpstr>КОД ЗАРПЛАТА К ВЫПЛАТЕ</vt:lpstr>
      <vt:lpstr>Презентация PowerPoint</vt:lpstr>
      <vt:lpstr>КОД ФОРМЫ ДОКУМЕНТА ЗарплатаКВыплате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УФ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МОДУЛЯ СЕРВЕР</vt:lpstr>
      <vt:lpstr>Презентация PowerPoint</vt:lpstr>
      <vt:lpstr>КОД МОДУЛЯ ПРИЛОЖЕНИЯ</vt:lpstr>
      <vt:lpstr>Презентация PowerPoint</vt:lpstr>
      <vt:lpstr>Билет 3</vt:lpstr>
      <vt:lpstr>ОУ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ДОКУМЕНТА НАЗНАЧЕНИЕ УЧЕТНОЙ ПОЛИТИКИ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БУ</vt:lpstr>
      <vt:lpstr>Убрали количество в регистре бухгалтерии и количественный признак учета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Презентация PowerPoint</vt:lpstr>
      <vt:lpstr>Презентация PowerPoint</vt:lpstr>
      <vt:lpstr>КОД ФОРМЫ КОРРЕКТИРОВКИ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НАЧИСЛЕНИЯ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УФ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Добавить номер строки в запрос расходной </vt:lpstr>
      <vt:lpstr>Билет 4</vt:lpstr>
      <vt:lpstr>ОУ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РАСЧЕТ СУММ ДОКУМЕТА КУПЛИ-ПРОДАЖА:</vt:lpstr>
      <vt:lpstr>Презентация PowerPoint</vt:lpstr>
      <vt:lpstr>КОД КУПЛИ ПРОДАЖИ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НАЧИСЛЕНИЯ</vt:lpstr>
      <vt:lpstr>Отчет</vt:lpstr>
      <vt:lpstr>Презентация PowerPoint</vt:lpstr>
      <vt:lpstr>Презентация PowerPoint</vt:lpstr>
      <vt:lpstr>Презентация PowerPoint</vt:lpstr>
      <vt:lpstr>Отчет</vt:lpstr>
      <vt:lpstr>Презентация PowerPoint</vt:lpstr>
      <vt:lpstr>Презентация PowerPoint</vt:lpstr>
      <vt:lpstr>УФ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ФОРМЫ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Решения БУ</dc:title>
  <dc:creator>knyazke@gmail.com</dc:creator>
  <cp:lastModifiedBy>knyazke@gmail.com</cp:lastModifiedBy>
  <cp:revision>2008</cp:revision>
  <dcterms:created xsi:type="dcterms:W3CDTF">2024-08-18T10:08:46Z</dcterms:created>
  <dcterms:modified xsi:type="dcterms:W3CDTF">2024-10-26T18:34:32Z</dcterms:modified>
</cp:coreProperties>
</file>

<file path=docProps/thumbnail.jpeg>
</file>